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306" r:id="rId2"/>
    <p:sldId id="257" r:id="rId3"/>
    <p:sldId id="384" r:id="rId4"/>
    <p:sldId id="364" r:id="rId5"/>
    <p:sldId id="367" r:id="rId6"/>
    <p:sldId id="369" r:id="rId7"/>
    <p:sldId id="387" r:id="rId8"/>
    <p:sldId id="389" r:id="rId9"/>
    <p:sldId id="739" r:id="rId10"/>
    <p:sldId id="342" r:id="rId11"/>
    <p:sldId id="370" r:id="rId12"/>
    <p:sldId id="344" r:id="rId13"/>
    <p:sldId id="371" r:id="rId14"/>
    <p:sldId id="350" r:id="rId15"/>
    <p:sldId id="383" r:id="rId16"/>
    <p:sldId id="352" r:id="rId17"/>
    <p:sldId id="345" r:id="rId18"/>
    <p:sldId id="390" r:id="rId19"/>
    <p:sldId id="347" r:id="rId20"/>
    <p:sldId id="327" r:id="rId21"/>
    <p:sldId id="348" r:id="rId22"/>
    <p:sldId id="396" r:id="rId23"/>
    <p:sldId id="317" r:id="rId24"/>
    <p:sldId id="397" r:id="rId25"/>
    <p:sldId id="395" r:id="rId26"/>
    <p:sldId id="388" r:id="rId27"/>
    <p:sldId id="305" r:id="rId28"/>
    <p:sldId id="376" r:id="rId29"/>
    <p:sldId id="377" r:id="rId30"/>
    <p:sldId id="328" r:id="rId31"/>
    <p:sldId id="299" r:id="rId32"/>
    <p:sldId id="391" r:id="rId33"/>
    <p:sldId id="392" r:id="rId34"/>
    <p:sldId id="386" r:id="rId35"/>
    <p:sldId id="330" r:id="rId36"/>
    <p:sldId id="393" r:id="rId37"/>
    <p:sldId id="738" r:id="rId38"/>
    <p:sldId id="316" r:id="rId39"/>
    <p:sldId id="378" r:id="rId40"/>
    <p:sldId id="323" r:id="rId41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73" userDrawn="1">
          <p15:clr>
            <a:srgbClr val="A4A3A4"/>
          </p15:clr>
        </p15:guide>
        <p15:guide id="2" pos="575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B2F7"/>
    <a:srgbClr val="4BDEE3"/>
    <a:srgbClr val="43E3E3"/>
    <a:srgbClr val="1453E3"/>
    <a:srgbClr val="1947FB"/>
    <a:srgbClr val="C121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82" autoAdjust="0"/>
    <p:restoredTop sz="94608" autoAdjust="0"/>
  </p:normalViewPr>
  <p:slideViewPr>
    <p:cSldViewPr snapToGrid="0" snapToObjects="1" showGuides="1">
      <p:cViewPr>
        <p:scale>
          <a:sx n="190" d="100"/>
          <a:sy n="190" d="100"/>
        </p:scale>
        <p:origin x="992" y="704"/>
      </p:cViewPr>
      <p:guideLst>
        <p:guide orient="horz" pos="3173"/>
        <p:guide pos="5759"/>
      </p:guideLst>
    </p:cSldViewPr>
  </p:slideViewPr>
  <p:outlineViewPr>
    <p:cViewPr>
      <p:scale>
        <a:sx n="33" d="100"/>
        <a:sy n="33" d="100"/>
      </p:scale>
      <p:origin x="0" y="55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D2774-186A-AB48-9F36-82FDB6A83C3D}" type="datetimeFigureOut">
              <a:rPr lang="en-US" smtClean="0"/>
              <a:t>3/23/25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CBB5D3-E038-3040-A133-92630B3ED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5219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41562-610F-7E41-93EF-79170C8340CD}" type="datetimeFigureOut">
              <a:rPr lang="en-US" smtClean="0"/>
              <a:t>3/23/25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54D48-21AB-6546-9E79-9D680E89D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463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860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400" dirty="0">
                <a:solidFill>
                  <a:srgbClr val="FF0000"/>
                </a:solidFill>
              </a:rPr>
              <a:t>Assumptions: </a:t>
            </a:r>
          </a:p>
          <a:p>
            <a:pPr marL="0" indent="0">
              <a:buNone/>
            </a:pPr>
            <a:r>
              <a:rPr lang="en-IN" sz="1200" dirty="0">
                <a:solidFill>
                  <a:srgbClr val="000000"/>
                </a:solidFill>
              </a:rPr>
              <a:t>1. </a:t>
            </a:r>
            <a:r>
              <a:rPr lang="en-IN" sz="1200" dirty="0"/>
              <a:t>Crossovers occurred at random along the chromosome </a:t>
            </a:r>
          </a:p>
          <a:p>
            <a:pPr marL="0" indent="0">
              <a:buNone/>
            </a:pPr>
            <a:r>
              <a:rPr lang="en-IN" sz="1200" dirty="0"/>
              <a:t>2. The probability of a crossover at one position along the chromosome was independent of the probability of a crossover at another position.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619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716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likelihood</a:t>
            </a:r>
            <a:r>
              <a:rPr lang="en-US" baseline="0" dirty="0"/>
              <a:t> of a QTL at a location is 1000 times as that of no QTLs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946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893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578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simply population 1 were</a:t>
            </a:r>
            <a:r>
              <a:rPr lang="en-US" baseline="0" dirty="0"/>
              <a:t> represented at a higher proportion in the group of "early flowering".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8820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651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Population structure and kinship are both confounding factors in GWAS since they produce covariance between individuals' phenotype values. Yet the dimensionality of these two processes are different. Population structure is a low dimensional process embedded in a high dimensional space so that a relatively small number of principal components represent the underlying population genetics [2], [27], [30]. Therefore, a small number of principal components can be adequate to account for population structure in GWAS datasets [3], [1]. Conversely, kinship is a high dimensional process since small sets of individuals are very closely related while being unrelated to the remaining individuals. Consider an idealized example of independent parent-offspring duos so that the coefficient of </a:t>
            </a:r>
            <a:r>
              <a:rPr lang="en-US" dirty="0" err="1"/>
              <a:t>coancestry</a:t>
            </a:r>
            <a:r>
              <a:rPr lang="en-US" dirty="0"/>
              <a:t> between parent and offspring is 0.5, and 0 between all other individuals. It follows directly that the corresponding </a:t>
            </a:r>
            <a:r>
              <a:rPr lang="en-US" dirty="0" err="1"/>
              <a:t>coancestry</a:t>
            </a:r>
            <a:r>
              <a:rPr lang="en-US" dirty="0"/>
              <a:t> matrix is block diagonal and the </a:t>
            </a:r>
            <a:r>
              <a:rPr lang="en-US" dirty="0" err="1"/>
              <a:t>eigen</a:t>
            </a:r>
            <a:r>
              <a:rPr lang="en-US" dirty="0"/>
              <a:t>-spectrum has a long tail so that all </a:t>
            </a:r>
            <a:r>
              <a:rPr lang="en-US" dirty="0" err="1"/>
              <a:t>eigen</a:t>
            </a:r>
            <a:r>
              <a:rPr lang="en-US" dirty="0"/>
              <a:t>-values are nonzero. Thus kinship is a high-dimensional process that cannot be captured by a small number of principal components.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292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 a Q-Q plot from a genome-wide association study (GWAS), each dot represents the expected versus observed p-values for a single nucleotide polymorphism (SNP).</a:t>
            </a:r>
          </a:p>
          <a:p>
            <a:br>
              <a:rPr lang="en-US" dirty="0"/>
            </a:b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expected p-value = (rank of SNP in the data set) / (total number of SNPs being tested)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038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514600" y="857250"/>
            <a:ext cx="41148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61A31-88BE-FE4B-8A66-22C806CDEFE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826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643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3B292-8EB8-1340-8802-EB8EB270104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5638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6678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colors;</a:t>
            </a:r>
            <a:r>
              <a:rPr lang="en-US" baseline="0" dirty="0"/>
              <a:t> shape; size;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146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94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432B7A-A0EB-DE18-2229-BD06E22339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BA8268F-8DFE-CCF9-7589-2FF82952A3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91858BB-8A6C-0E04-C114-2267F611AF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F05FAB-AAA9-4A01-E0E2-2BA6555246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6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9952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125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400" dirty="0">
                <a:solidFill>
                  <a:srgbClr val="FF0000"/>
                </a:solidFill>
              </a:rPr>
              <a:t>Assumptions: </a:t>
            </a:r>
          </a:p>
          <a:p>
            <a:pPr marL="0" indent="0">
              <a:buNone/>
            </a:pPr>
            <a:r>
              <a:rPr lang="en-IN" sz="1200" dirty="0">
                <a:solidFill>
                  <a:srgbClr val="000000"/>
                </a:solidFill>
              </a:rPr>
              <a:t>1. </a:t>
            </a:r>
            <a:r>
              <a:rPr lang="en-IN" sz="1200" dirty="0"/>
              <a:t>Crossovers occurred at random along the chromosome </a:t>
            </a:r>
          </a:p>
          <a:p>
            <a:pPr marL="0" indent="0">
              <a:buNone/>
            </a:pPr>
            <a:r>
              <a:rPr lang="en-IN" sz="1200" dirty="0"/>
              <a:t>2. The probability of a crossover at one position along the chromosome was independent of the probability of a crossover at another position.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61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 &lt;- seq(0, 0.4999, by=0.01)</a:t>
            </a:r>
          </a:p>
          <a:p>
            <a:r>
              <a:rPr lang="en-US" dirty="0"/>
              <a:t>d &lt;- -0.5*log(1-2*r)</a:t>
            </a:r>
          </a:p>
          <a:p>
            <a:r>
              <a:rPr lang="en-US" dirty="0" err="1"/>
              <a:t>cM</a:t>
            </a:r>
            <a:r>
              <a:rPr lang="en-US" dirty="0"/>
              <a:t> &lt;- d*100</a:t>
            </a:r>
          </a:p>
          <a:p>
            <a:r>
              <a:rPr lang="en-US" dirty="0"/>
              <a:t>plot(NULL, NULL, </a:t>
            </a:r>
            <a:r>
              <a:rPr lang="en-US" dirty="0" err="1"/>
              <a:t>xlim</a:t>
            </a:r>
            <a:r>
              <a:rPr lang="en-US" dirty="0"/>
              <a:t>=range(r), </a:t>
            </a:r>
            <a:r>
              <a:rPr lang="en-US" dirty="0" err="1"/>
              <a:t>ylim</a:t>
            </a:r>
            <a:r>
              <a:rPr lang="en-US" dirty="0"/>
              <a:t>=range(</a:t>
            </a:r>
            <a:r>
              <a:rPr lang="en-US" dirty="0" err="1"/>
              <a:t>cM</a:t>
            </a:r>
            <a:r>
              <a:rPr lang="en-US" dirty="0"/>
              <a:t>),</a:t>
            </a:r>
          </a:p>
          <a:p>
            <a:r>
              <a:rPr lang="en-US" dirty="0"/>
              <a:t>     </a:t>
            </a:r>
            <a:r>
              <a:rPr lang="en-US" dirty="0" err="1"/>
              <a:t>xlab</a:t>
            </a:r>
            <a:r>
              <a:rPr lang="en-US" dirty="0"/>
              <a:t>="recombination rate",</a:t>
            </a:r>
          </a:p>
          <a:p>
            <a:r>
              <a:rPr lang="en-US" dirty="0"/>
              <a:t>     </a:t>
            </a:r>
            <a:r>
              <a:rPr lang="en-US" dirty="0" err="1"/>
              <a:t>ylab</a:t>
            </a:r>
            <a:r>
              <a:rPr lang="en-US" dirty="0"/>
              <a:t>="Haldane's distance (</a:t>
            </a:r>
            <a:r>
              <a:rPr lang="en-US" dirty="0" err="1"/>
              <a:t>cM</a:t>
            </a:r>
            <a:r>
              <a:rPr lang="en-US" dirty="0"/>
              <a:t>)",</a:t>
            </a:r>
          </a:p>
          <a:p>
            <a:r>
              <a:rPr lang="en-US" dirty="0"/>
              <a:t>     main="Haldane's mapping function")</a:t>
            </a:r>
          </a:p>
          <a:p>
            <a:r>
              <a:rPr lang="en-US" dirty="0"/>
              <a:t>lines(r, </a:t>
            </a:r>
            <a:r>
              <a:rPr lang="en-US" dirty="0" err="1"/>
              <a:t>cM</a:t>
            </a:r>
            <a:r>
              <a:rPr lang="en-US" dirty="0"/>
              <a:t>, </a:t>
            </a:r>
            <a:r>
              <a:rPr lang="en-US" dirty="0" err="1"/>
              <a:t>lwd</a:t>
            </a:r>
            <a:r>
              <a:rPr lang="en-US" dirty="0"/>
              <a:t>=2)</a:t>
            </a:r>
          </a:p>
          <a:p>
            <a:r>
              <a:rPr lang="en-US" dirty="0"/>
              <a:t>lines(r, 100*r, col="gray50", </a:t>
            </a:r>
            <a:r>
              <a:rPr lang="en-US" dirty="0" err="1"/>
              <a:t>lwd</a:t>
            </a:r>
            <a:r>
              <a:rPr lang="en-US" dirty="0"/>
              <a:t>=2)</a:t>
            </a:r>
          </a:p>
          <a:p>
            <a:r>
              <a:rPr lang="en-US" dirty="0"/>
              <a:t>#</a:t>
            </a:r>
            <a:r>
              <a:rPr lang="en-US" dirty="0" err="1"/>
              <a:t>abline</a:t>
            </a:r>
            <a:r>
              <a:rPr lang="en-US" dirty="0"/>
              <a:t>(a=0, b=1)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059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4EF3-0DAA-714F-90CE-4047899F238F}" type="datetime1">
              <a:rPr lang="en-US" smtClean="0"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856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259-BD41-7644-8239-9C6BA2210306}" type="datetime1">
              <a:rPr lang="en-US" smtClean="0"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065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1EFC-E6AB-2947-A6D2-5B231F6001E8}" type="datetime1">
              <a:rPr lang="en-US" smtClean="0"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249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57841-5AC3-314E-B511-702A63E29FFA}" type="datetime1">
              <a:rPr lang="en-US" smtClean="0"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917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64125-C793-CF40-AB85-5C580211B255}" type="datetime1">
              <a:rPr lang="en-US" smtClean="0"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9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3BC11-D26C-9545-8066-AD887DC40162}" type="datetime1">
              <a:rPr lang="en-US" smtClean="0"/>
              <a:t>3/23/25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8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B1DA-39EA-654F-9C1C-79D5A957E68F}" type="datetime1">
              <a:rPr lang="en-US" smtClean="0"/>
              <a:t>3/23/25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98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BDEB1-7C20-1A41-8500-9C13ED8CAD7B}" type="datetime1">
              <a:rPr lang="en-US" smtClean="0"/>
              <a:t>3/23/25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6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308EA-94AC-6B47-B055-F8BDD6933FD2}" type="datetime1">
              <a:rPr lang="en-US" smtClean="0"/>
              <a:t>3/23/25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3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84899-45CA-A542-9B98-BED806E245BD}" type="datetime1">
              <a:rPr lang="en-US" smtClean="0"/>
              <a:t>3/23/25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02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76BE-35F3-B741-9D24-92BEBB725E1A}" type="datetime1">
              <a:rPr lang="en-US" smtClean="0"/>
              <a:t>3/23/25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40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3C396-9FD4-4C49-83A0-4D35B418F31C}" type="datetime1">
              <a:rPr lang="en-US" smtClean="0"/>
              <a:t>3/23/25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55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7" Type="http://schemas.openxmlformats.org/officeDocument/2006/relationships/image" Target="../media/image17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6.emf"/><Relationship Id="rId4" Type="http://schemas.openxmlformats.org/officeDocument/2006/relationships/oleObject" Target="../embeddings/oleObject3.bin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48490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dirty="0"/>
              <a:t>QTL mapping and GWAS</a:t>
            </a:r>
            <a:br>
              <a:rPr lang="en-US" sz="3600" dirty="0"/>
            </a:br>
            <a:br>
              <a:rPr lang="en-US" sz="2800" dirty="0"/>
            </a:br>
            <a:r>
              <a:rPr lang="en-US" sz="2000" dirty="0"/>
              <a:t>Bioinformatics Applications (PLPTH813)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4516" y="2906799"/>
            <a:ext cx="64008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Sanzhen Liu</a:t>
            </a:r>
          </a:p>
          <a:p>
            <a:endParaRPr lang="en-US" sz="2800" dirty="0"/>
          </a:p>
          <a:p>
            <a:r>
              <a:rPr lang="en-US" sz="2800" dirty="0"/>
              <a:t>3/25/2025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41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8262"/>
            <a:ext cx="8229600" cy="799288"/>
          </a:xfrm>
        </p:spPr>
        <p:txBody>
          <a:bodyPr>
            <a:normAutofit/>
          </a:bodyPr>
          <a:lstStyle/>
          <a:p>
            <a:r>
              <a:rPr lang="en-US" sz="3200" dirty="0"/>
              <a:t>Approach 1: t-test or ANOVA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037" y="885362"/>
            <a:ext cx="5267482" cy="226717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Based on the genotype data, individuals are divided into groups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Perform t-test or ANOVA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Repeat for all markers</a:t>
            </a:r>
          </a:p>
          <a:p>
            <a:pPr marL="0" indent="0">
              <a:buNone/>
            </a:pPr>
            <a:r>
              <a:rPr lang="en-US" sz="2400" dirty="0"/>
              <a:t>(use t-test if only two groups exist)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47173" y="3152540"/>
            <a:ext cx="5912452" cy="17720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5000"/>
              </a:lnSpc>
              <a:buNone/>
            </a:pPr>
            <a:r>
              <a:rPr lang="en-US" sz="2000" b="1" i="1" dirty="0"/>
              <a:t>Pros</a:t>
            </a:r>
            <a:r>
              <a:rPr lang="en-US" sz="2000" b="1" dirty="0"/>
              <a:t>:</a:t>
            </a:r>
          </a:p>
          <a:p>
            <a:pPr>
              <a:lnSpc>
                <a:spcPct val="85000"/>
              </a:lnSpc>
            </a:pPr>
            <a:r>
              <a:rPr lang="en-US" sz="2000" dirty="0"/>
              <a:t>Simple; No maps required</a:t>
            </a:r>
          </a:p>
          <a:p>
            <a:pPr marL="0" indent="0">
              <a:lnSpc>
                <a:spcPct val="85000"/>
              </a:lnSpc>
              <a:buNone/>
            </a:pPr>
            <a:r>
              <a:rPr lang="en-US" sz="2000" b="1" i="1" dirty="0"/>
              <a:t>Cons</a:t>
            </a:r>
            <a:r>
              <a:rPr lang="en-US" sz="2000" b="1" dirty="0"/>
              <a:t>:</a:t>
            </a:r>
          </a:p>
          <a:p>
            <a:pPr>
              <a:lnSpc>
                <a:spcPct val="85000"/>
              </a:lnSpc>
            </a:pPr>
            <a:r>
              <a:rPr lang="en-US" sz="2000" dirty="0"/>
              <a:t>Individuals with missing data are excluded</a:t>
            </a:r>
          </a:p>
          <a:p>
            <a:pPr>
              <a:lnSpc>
                <a:spcPct val="85000"/>
              </a:lnSpc>
            </a:pPr>
            <a:r>
              <a:rPr lang="en-US" sz="2000" dirty="0"/>
              <a:t>Reduced power when markers are in a low density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6141071" y="939161"/>
            <a:ext cx="1133644" cy="3011173"/>
            <a:chOff x="5580401" y="3444307"/>
            <a:chExt cx="1133644" cy="3011173"/>
          </a:xfrm>
        </p:grpSpPr>
        <p:sp>
          <p:nvSpPr>
            <p:cNvPr id="7" name="Rectangle 6"/>
            <p:cNvSpPr/>
            <p:nvPr/>
          </p:nvSpPr>
          <p:spPr>
            <a:xfrm>
              <a:off x="5945300" y="3743687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945300" y="4472819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945300" y="4108253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  <a:endParaRPr lang="en-US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945300" y="4837385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945300" y="5721581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945300" y="5357015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  <a:endParaRPr lang="en-US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945300" y="6086148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80401" y="3444307"/>
              <a:ext cx="11336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genotype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274715" y="939161"/>
            <a:ext cx="1351248" cy="3025941"/>
            <a:chOff x="5510095" y="3444307"/>
            <a:chExt cx="1351248" cy="3025941"/>
          </a:xfrm>
        </p:grpSpPr>
        <p:sp>
          <p:nvSpPr>
            <p:cNvPr id="17" name="Rectangle 16"/>
            <p:cNvSpPr/>
            <p:nvPr/>
          </p:nvSpPr>
          <p:spPr>
            <a:xfrm>
              <a:off x="5945300" y="3743687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35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945300" y="4472819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20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945300" y="4108253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ea typeface="ＭＳ Ｐゴシック" charset="-128"/>
                  <a:cs typeface="ＭＳ Ｐゴシック" charset="-128"/>
                </a:rPr>
                <a:t>24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945300" y="4837385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45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945300" y="5736349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18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945300" y="5371783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3</a:t>
              </a:r>
              <a:endParaRPr lang="en-US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945300" y="6100916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12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510095" y="3444307"/>
              <a:ext cx="1351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Optima"/>
                  <a:cs typeface="Optima"/>
                </a:rPr>
                <a:t>phenotype</a:t>
              </a: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4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663" y="102393"/>
            <a:ext cx="8229600" cy="857390"/>
          </a:xfrm>
        </p:spPr>
        <p:txBody>
          <a:bodyPr>
            <a:normAutofit/>
          </a:bodyPr>
          <a:lstStyle/>
          <a:p>
            <a:r>
              <a:rPr lang="en-US" sz="3200" dirty="0"/>
              <a:t>Approach 2: Interval mapping (IM)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1314330" y="1491010"/>
            <a:ext cx="686691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633643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513185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240922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34903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379012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0272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453511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181248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319338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20598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257323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985060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123150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724410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522026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660116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261376" y="136350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/>
          <p:cNvGrpSpPr/>
          <p:nvPr/>
        </p:nvGrpSpPr>
        <p:grpSpPr>
          <a:xfrm>
            <a:off x="1203992" y="1585742"/>
            <a:ext cx="556563" cy="443447"/>
            <a:chOff x="1203991" y="2303845"/>
            <a:chExt cx="556563" cy="443447"/>
          </a:xfrm>
        </p:grpSpPr>
        <p:sp>
          <p:nvSpPr>
            <p:cNvPr id="9" name="TextBox 8"/>
            <p:cNvSpPr txBox="1"/>
            <p:nvPr/>
          </p:nvSpPr>
          <p:spPr>
            <a:xfrm>
              <a:off x="1203991" y="2377960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QTL</a:t>
              </a:r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1421824" y="2303845"/>
              <a:ext cx="120897" cy="140298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3" name="Straight Connector 32"/>
          <p:cNvCxnSpPr/>
          <p:nvPr/>
        </p:nvCxnSpPr>
        <p:spPr>
          <a:xfrm>
            <a:off x="1314329" y="1371176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>
            <a:spLocks noGrp="1"/>
          </p:cNvSpPr>
          <p:nvPr>
            <p:ph idx="1"/>
          </p:nvPr>
        </p:nvSpPr>
        <p:spPr>
          <a:xfrm>
            <a:off x="961899" y="2173645"/>
            <a:ext cx="7571780" cy="2367050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US" sz="2800" dirty="0"/>
              <a:t>Assume a single QTL model (QTL at a certain genetic position)</a:t>
            </a:r>
          </a:p>
          <a:p>
            <a:pPr>
              <a:lnSpc>
                <a:spcPct val="130000"/>
              </a:lnSpc>
            </a:pPr>
            <a:r>
              <a:rPr lang="en-US" sz="2800" dirty="0"/>
              <a:t>Determine the </a:t>
            </a:r>
            <a:r>
              <a:rPr lang="en-US" sz="2800" b="1" i="1" dirty="0"/>
              <a:t>confidence</a:t>
            </a:r>
            <a:r>
              <a:rPr lang="en-US" sz="2800" dirty="0"/>
              <a:t> of each QTL model</a:t>
            </a:r>
          </a:p>
          <a:p>
            <a:pPr>
              <a:lnSpc>
                <a:spcPct val="130000"/>
              </a:lnSpc>
            </a:pPr>
            <a:r>
              <a:rPr lang="en-US" sz="2800" dirty="0"/>
              <a:t>Scan the whole map (interval by interval)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5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28 -0.00116 L 0.72855 0.00046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63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02937" y="1904940"/>
            <a:ext cx="3114994" cy="28623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0852"/>
            <a:ext cx="8229600" cy="800551"/>
          </a:xfrm>
        </p:spPr>
        <p:txBody>
          <a:bodyPr>
            <a:normAutofit/>
          </a:bodyPr>
          <a:lstStyle/>
          <a:p>
            <a:r>
              <a:rPr lang="en-US" sz="3200" dirty="0"/>
              <a:t>Interval mapping – estimate genotypes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57728" y="3790786"/>
            <a:ext cx="4254217" cy="9918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Assume a single QTL model (QTL at a certain genetic position)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501076" y="1388822"/>
            <a:ext cx="287255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652446" y="1268988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31988" y="1268988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259725" y="1268988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02938" y="1466107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18915" y="1466107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53707" y="1466107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QTL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66040" y="891980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876823" y="891980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466981" y="1904940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…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108896" y="1904940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359969" y="1904940"/>
            <a:ext cx="1544977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0 w/high </a:t>
            </a:r>
            <a:r>
              <a:rPr lang="en-US" b="1" dirty="0" err="1"/>
              <a:t>prob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1 w/high </a:t>
            </a:r>
            <a:r>
              <a:rPr lang="en-US" b="1" dirty="0" err="1"/>
              <a:t>prob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1 w/high </a:t>
            </a:r>
            <a:r>
              <a:rPr lang="en-US" b="1" dirty="0" err="1"/>
              <a:t>prob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…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9939" y="1995419"/>
            <a:ext cx="1413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Genotype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10270" y="856773"/>
            <a:ext cx="41099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Estimate genotypes</a:t>
            </a:r>
            <a:r>
              <a:rPr lang="en-US" sz="2800" dirty="0"/>
              <a:t>:</a:t>
            </a:r>
          </a:p>
          <a:p>
            <a:r>
              <a:rPr lang="en-US" sz="2800" dirty="0"/>
              <a:t>each estimated genotype is associated with a certain probability</a:t>
            </a:r>
          </a:p>
          <a:p>
            <a:endParaRPr lang="en-US" sz="2800" dirty="0"/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Genetic linkage map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12</a:t>
            </a:fld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133424" y="1848215"/>
            <a:ext cx="1743398" cy="3058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CFCCAE-2BE0-3FEA-734B-ED1B6D9B5A2C}"/>
              </a:ext>
            </a:extLst>
          </p:cNvPr>
          <p:cNvSpPr txBox="1"/>
          <p:nvPr/>
        </p:nvSpPr>
        <p:spPr>
          <a:xfrm>
            <a:off x="2133424" y="882342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16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cM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7414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436" y="139146"/>
            <a:ext cx="8229600" cy="679339"/>
          </a:xfrm>
        </p:spPr>
        <p:txBody>
          <a:bodyPr>
            <a:normAutofit/>
          </a:bodyPr>
          <a:lstStyle/>
          <a:p>
            <a:r>
              <a:rPr lang="en-US" sz="3200" dirty="0"/>
              <a:t>Genetic linkage 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766528"/>
            <a:ext cx="7964121" cy="802305"/>
          </a:xfrm>
        </p:spPr>
        <p:txBody>
          <a:bodyPr>
            <a:noAutofit/>
          </a:bodyPr>
          <a:lstStyle/>
          <a:p>
            <a:r>
              <a:rPr lang="en-US" sz="2400" dirty="0"/>
              <a:t>Describe the linear order and genetic distance of markers within a linkage group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" name="Rounded Rectangle 4"/>
          <p:cNvSpPr/>
          <p:nvPr/>
        </p:nvSpPr>
        <p:spPr>
          <a:xfrm>
            <a:off x="6508577" y="1524675"/>
            <a:ext cx="62346" cy="1423554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6364986" y="1753276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6364986" y="1925705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6364986" y="2194890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6364986" y="2632094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6364986" y="2805227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752764" y="1614777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M1     0 1 0 1 1 1 0 1 0 0 1 1 ...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868830" y="1934600"/>
            <a:ext cx="45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2cM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853244" y="1701930"/>
            <a:ext cx="45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1cM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853244" y="2250541"/>
            <a:ext cx="5761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2.5cM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840256" y="2569381"/>
            <a:ext cx="45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1cM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114136" y="1753276"/>
            <a:ext cx="1537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Linkage Group</a:t>
            </a: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57200" y="2903176"/>
            <a:ext cx="8550958" cy="21233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b="1" dirty="0">
                <a:solidFill>
                  <a:srgbClr val="17375E"/>
                </a:solidFill>
              </a:rPr>
              <a:t>Recombination frequency</a:t>
            </a:r>
            <a:r>
              <a:rPr lang="en-IN" sz="2400" dirty="0"/>
              <a:t>: the percentage of recombinant gametes produced in a cross</a:t>
            </a:r>
          </a:p>
          <a:p>
            <a:pPr marL="0" indent="0">
              <a:buNone/>
            </a:pPr>
            <a:r>
              <a:rPr lang="en-IN" sz="2400" dirty="0"/>
              <a:t>     </a:t>
            </a:r>
            <a:r>
              <a:rPr lang="en-IN" sz="2400" b="1" dirty="0">
                <a:solidFill>
                  <a:srgbClr val="660066"/>
                </a:solidFill>
              </a:rPr>
              <a:t>Recombination frequency (</a:t>
            </a:r>
            <a:r>
              <a:rPr lang="en-IN" sz="2400" b="1" i="1" dirty="0">
                <a:solidFill>
                  <a:srgbClr val="660066"/>
                </a:solidFill>
              </a:rPr>
              <a:t>r</a:t>
            </a:r>
            <a:r>
              <a:rPr lang="en-IN" sz="2400" b="1" dirty="0">
                <a:solidFill>
                  <a:srgbClr val="660066"/>
                </a:solidFill>
              </a:rPr>
              <a:t>) =  #recombinants / total x 100%</a:t>
            </a:r>
            <a:endParaRPr lang="en-IN" sz="2400" b="1" dirty="0"/>
          </a:p>
          <a:p>
            <a:r>
              <a:rPr lang="en-IN" sz="2400" dirty="0"/>
              <a:t>1 </a:t>
            </a:r>
            <a:r>
              <a:rPr lang="en-IN" sz="2400" b="1" dirty="0">
                <a:solidFill>
                  <a:schemeClr val="tx2">
                    <a:lumMod val="75000"/>
                  </a:schemeClr>
                </a:solidFill>
              </a:rPr>
              <a:t>centimorgan</a:t>
            </a:r>
            <a:r>
              <a:rPr lang="en-IN" sz="2400" dirty="0">
                <a:solidFill>
                  <a:schemeClr val="tx2">
                    <a:lumMod val="75000"/>
                  </a:schemeClr>
                </a:solidFill>
              </a:rPr>
              <a:t> (</a:t>
            </a:r>
            <a:r>
              <a:rPr lang="en-IN" sz="2400" b="1" dirty="0">
                <a:solidFill>
                  <a:schemeClr val="tx2">
                    <a:lumMod val="75000"/>
                  </a:schemeClr>
                </a:solidFill>
              </a:rPr>
              <a:t>cM</a:t>
            </a:r>
            <a:r>
              <a:rPr lang="en-IN" sz="2400" dirty="0">
                <a:solidFill>
                  <a:schemeClr val="tx2">
                    <a:lumMod val="75000"/>
                  </a:schemeClr>
                </a:solidFill>
              </a:rPr>
              <a:t>) </a:t>
            </a:r>
            <a:r>
              <a:rPr lang="en-IN" sz="2400" dirty="0"/>
              <a:t>apart on a genetic map indicates approximately 1% of recombination events.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752764" y="1767177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M2     0 1 0 1 1 1 0 1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1 1 ...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752764" y="2057295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M3     0 1 0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1 0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1 1 ...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5550" y="2492089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M4     0 1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1 0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...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6752764" y="2669078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M5     0 1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...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795836" y="1217195"/>
            <a:ext cx="1711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Marker distance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6990860" y="1217195"/>
            <a:ext cx="1430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Marker score</a:t>
            </a:r>
          </a:p>
        </p:txBody>
      </p: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8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049" y="79627"/>
            <a:ext cx="7498080" cy="842898"/>
          </a:xfrm>
        </p:spPr>
        <p:txBody>
          <a:bodyPr>
            <a:normAutofit/>
          </a:bodyPr>
          <a:lstStyle/>
          <a:p>
            <a:r>
              <a:rPr lang="en-IN" sz="3200" dirty="0"/>
              <a:t>Mapping function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3634" y="863075"/>
            <a:ext cx="8403166" cy="1733510"/>
          </a:xfrm>
        </p:spPr>
        <p:txBody>
          <a:bodyPr>
            <a:noAutofit/>
          </a:bodyPr>
          <a:lstStyle/>
          <a:p>
            <a:r>
              <a:rPr lang="en-IN" sz="2400" dirty="0"/>
              <a:t>Conversion between recombination frequencies and genetic distances</a:t>
            </a:r>
          </a:p>
          <a:p>
            <a:r>
              <a:rPr lang="en-IN" sz="2400" dirty="0"/>
              <a:t>Different formula (Haldane and Kosambi)</a:t>
            </a:r>
          </a:p>
          <a:p>
            <a:r>
              <a:rPr lang="en-IN" sz="2400" dirty="0"/>
              <a:t>Haldane’s mapping function </a:t>
            </a:r>
            <a:endParaRPr lang="en-US" sz="24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8187485"/>
              </p:ext>
            </p:extLst>
          </p:nvPr>
        </p:nvGraphicFramePr>
        <p:xfrm>
          <a:off x="1222377" y="2596585"/>
          <a:ext cx="2166867" cy="16448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054100" imgH="800100" progId="Equation.3">
                  <p:embed/>
                </p:oleObj>
              </mc:Choice>
              <mc:Fallback>
                <p:oleObj name="Equation" r:id="rId3" imgW="1054100" imgH="800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22377" y="2596585"/>
                        <a:ext cx="2166867" cy="16448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4241386"/>
            <a:ext cx="45957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r</a:t>
            </a:r>
            <a:r>
              <a:rPr lang="en-US" sz="2000" dirty="0"/>
              <a:t> = recombination rate (0-0.5)</a:t>
            </a:r>
          </a:p>
          <a:p>
            <a:r>
              <a:rPr lang="en-US" sz="2000" i="1" dirty="0"/>
              <a:t>d</a:t>
            </a:r>
            <a:r>
              <a:rPr lang="en-US" sz="2000" dirty="0"/>
              <a:t> = distance in </a:t>
            </a:r>
            <a:r>
              <a:rPr lang="en-US" sz="2000" dirty="0" err="1"/>
              <a:t>Morgans</a:t>
            </a:r>
            <a:endParaRPr lang="en-US" sz="20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CC403F-3938-0BD6-03FB-3C7D555E63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95016" y="2111744"/>
            <a:ext cx="2932113" cy="2837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91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46316" y="1953073"/>
            <a:ext cx="3114994" cy="28623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3432"/>
            <a:ext cx="8229600" cy="671886"/>
          </a:xfrm>
        </p:spPr>
        <p:txBody>
          <a:bodyPr>
            <a:normAutofit/>
          </a:bodyPr>
          <a:lstStyle/>
          <a:p>
            <a:r>
              <a:rPr lang="en-US" sz="3200" dirty="0"/>
              <a:t>Interval mapping – estimate genotypes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644455" y="1436955"/>
            <a:ext cx="287255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795825" y="1317121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675367" y="1317121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403104" y="1317121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546317" y="1514240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162294" y="1514240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09419" y="940113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020202" y="940113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610360" y="1953073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…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252275" y="1953073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03347" y="1953073"/>
            <a:ext cx="348886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/>
              <a:t>0</a:t>
            </a:r>
          </a:p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/>
              <a:t>1</a:t>
            </a:r>
          </a:p>
          <a:p>
            <a:r>
              <a:rPr lang="en-US" b="1" dirty="0">
                <a:solidFill>
                  <a:srgbClr val="FF0000"/>
                </a:solidFill>
              </a:rPr>
              <a:t>1</a:t>
            </a:r>
          </a:p>
          <a:p>
            <a:r>
              <a:rPr lang="en-US" b="1" dirty="0"/>
              <a:t>1</a:t>
            </a:r>
          </a:p>
          <a:p>
            <a:r>
              <a:rPr lang="en-US" b="1" dirty="0">
                <a:solidFill>
                  <a:srgbClr val="FF0000"/>
                </a:solidFill>
              </a:rPr>
              <a:t>1</a:t>
            </a:r>
          </a:p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/>
              <a:t>…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53318" y="2043552"/>
            <a:ext cx="1413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Genotype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93585" y="2113495"/>
            <a:ext cx="305362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infer genotypes</a:t>
            </a:r>
          </a:p>
          <a:p>
            <a:endParaRPr lang="en-US" sz="2400" dirty="0"/>
          </a:p>
          <a:p>
            <a:r>
              <a:rPr lang="en-US" sz="2400" dirty="0"/>
              <a:t>each estimated genotype is associated with a certain probability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15</a:t>
            </a:fld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12D14BE-B069-B140-AD4B-0AA47F9C2935}"/>
              </a:ext>
            </a:extLst>
          </p:cNvPr>
          <p:cNvSpPr txBox="1"/>
          <p:nvPr/>
        </p:nvSpPr>
        <p:spPr>
          <a:xfrm>
            <a:off x="2397085" y="1514240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QTL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1454DB-149D-1CFE-DFF3-53D197DCCEF3}"/>
              </a:ext>
            </a:extLst>
          </p:cNvPr>
          <p:cNvSpPr txBox="1"/>
          <p:nvPr/>
        </p:nvSpPr>
        <p:spPr>
          <a:xfrm>
            <a:off x="2292463" y="944342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16 </a:t>
            </a:r>
            <a:r>
              <a:rPr lang="en-US" dirty="0" err="1">
                <a:solidFill>
                  <a:schemeClr val="accent2">
                    <a:lumMod val="75000"/>
                  </a:schemeClr>
                </a:solidFill>
              </a:rPr>
              <a:t>cM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5453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3002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Estimate likelihood of a QTL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91" y="1160964"/>
            <a:ext cx="7951215" cy="3743221"/>
          </a:xfrm>
        </p:spPr>
        <p:txBody>
          <a:bodyPr>
            <a:noAutofit/>
          </a:bodyPr>
          <a:lstStyle/>
          <a:p>
            <a:r>
              <a:rPr lang="en-US" sz="2400" b="1" dirty="0"/>
              <a:t>Maximum likelihood estimates (MLE)</a:t>
            </a:r>
          </a:p>
          <a:p>
            <a:pPr marL="0" indent="0">
              <a:buNone/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a QTL at a given position</a:t>
            </a:r>
            <a:r>
              <a:rPr lang="en-US" sz="2400" dirty="0"/>
              <a:t>)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e.g., EM algorithm, Haley-Knott regression (HK)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US" sz="2400" b="1" dirty="0"/>
              <a:t>No QTL Likelihood</a:t>
            </a:r>
          </a:p>
          <a:p>
            <a:pPr marL="0" indent="0">
              <a:buNone/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no QTL</a:t>
            </a:r>
            <a:r>
              <a:rPr lang="en-US" sz="2400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02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3372"/>
            <a:ext cx="8229600" cy="792116"/>
          </a:xfrm>
        </p:spPr>
        <p:txBody>
          <a:bodyPr>
            <a:normAutofit/>
          </a:bodyPr>
          <a:lstStyle/>
          <a:p>
            <a:r>
              <a:rPr lang="en-US" sz="3200" dirty="0"/>
              <a:t>LOD (logarithm of the odds)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698" y="2066007"/>
            <a:ext cx="8229600" cy="8495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LOD = </a:t>
            </a:r>
            <a:r>
              <a:rPr lang="en-US" sz="2400" b="1" i="1" dirty="0"/>
              <a:t>log</a:t>
            </a:r>
            <a:r>
              <a:rPr lang="en-US" sz="2400" b="1" baseline="-25000" dirty="0"/>
              <a:t>10</a:t>
            </a:r>
            <a:r>
              <a:rPr lang="en-US" sz="2400" b="1" dirty="0"/>
              <a:t> likelihood ratio</a:t>
            </a:r>
            <a:r>
              <a:rPr lang="en-US" sz="2400" dirty="0"/>
              <a:t>, comparing a single-QTL model to the “no QTL anywhere”.</a:t>
            </a:r>
          </a:p>
        </p:txBody>
      </p:sp>
      <p:sp>
        <p:nvSpPr>
          <p:cNvPr id="4" name="Rectangle 3"/>
          <p:cNvSpPr/>
          <p:nvPr/>
        </p:nvSpPr>
        <p:spPr>
          <a:xfrm>
            <a:off x="1861698" y="1023583"/>
            <a:ext cx="7125186" cy="966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a QTL at a given position)</a:t>
            </a:r>
          </a:p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no QTL)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900978" y="1556254"/>
            <a:ext cx="69447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14234" y="1299234"/>
            <a:ext cx="1780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LOD</a:t>
            </a:r>
            <a:r>
              <a:rPr lang="en-US" sz="2400" dirty="0"/>
              <a:t> = </a:t>
            </a:r>
            <a:r>
              <a:rPr lang="en-US" sz="2400" i="1" dirty="0"/>
              <a:t>log</a:t>
            </a:r>
            <a:r>
              <a:rPr lang="en-US" sz="2400" baseline="-25000" dirty="0"/>
              <a:t>10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79698" y="2992861"/>
            <a:ext cx="8229600" cy="998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LOD score </a:t>
            </a:r>
            <a:r>
              <a:rPr lang="en-US" sz="2400" dirty="0"/>
              <a:t>is a measure of the strength of evidence for the presence of a QTL at a particular location.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79698" y="3998778"/>
            <a:ext cx="76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LOD scores must be closer to 3 before they will generally be deemed interesting.  </a:t>
            </a:r>
            <a:r>
              <a:rPr lang="en-US" sz="1600" dirty="0"/>
              <a:t>- Broman, Lab Animal, 30(7):44–52, 2001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3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42951"/>
            <a:ext cx="8229600" cy="258989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LOD = 3?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BD4408-9296-AF46-9E93-0C9C5A687AEA}"/>
              </a:ext>
            </a:extLst>
          </p:cNvPr>
          <p:cNvSpPr/>
          <p:nvPr/>
        </p:nvSpPr>
        <p:spPr>
          <a:xfrm>
            <a:off x="1795196" y="3449552"/>
            <a:ext cx="7125186" cy="966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a QTL at a given position)</a:t>
            </a:r>
          </a:p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no QTL)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3B17A29-C142-DE49-A336-16322851A49E}"/>
              </a:ext>
            </a:extLst>
          </p:cNvPr>
          <p:cNvCxnSpPr/>
          <p:nvPr/>
        </p:nvCxnSpPr>
        <p:spPr>
          <a:xfrm>
            <a:off x="1834476" y="3982223"/>
            <a:ext cx="69447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977F2D0-C46A-D74C-ABDC-E3705916E732}"/>
              </a:ext>
            </a:extLst>
          </p:cNvPr>
          <p:cNvSpPr txBox="1"/>
          <p:nvPr/>
        </p:nvSpPr>
        <p:spPr>
          <a:xfrm>
            <a:off x="247732" y="3725203"/>
            <a:ext cx="1780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LOD</a:t>
            </a:r>
            <a:r>
              <a:rPr lang="en-US" sz="2400" dirty="0"/>
              <a:t> = </a:t>
            </a:r>
            <a:r>
              <a:rPr lang="en-US" sz="2400" i="1" dirty="0"/>
              <a:t>log</a:t>
            </a:r>
            <a:r>
              <a:rPr lang="en-US" sz="2400" baseline="-250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4825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641701"/>
          </a:xfrm>
        </p:spPr>
        <p:txBody>
          <a:bodyPr>
            <a:normAutofit/>
          </a:bodyPr>
          <a:lstStyle/>
          <a:p>
            <a:r>
              <a:rPr lang="en-US" sz="3200" dirty="0"/>
              <a:t>Permutation tests to infer a </a:t>
            </a:r>
            <a:r>
              <a:rPr lang="en-US" sz="3200" i="1" dirty="0"/>
              <a:t>LOD</a:t>
            </a:r>
            <a:r>
              <a:rPr lang="en-US" sz="3200" dirty="0"/>
              <a:t> threshold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5892" y="814593"/>
            <a:ext cx="8612216" cy="1941085"/>
          </a:xfrm>
        </p:spPr>
        <p:txBody>
          <a:bodyPr>
            <a:normAutofit/>
          </a:bodyPr>
          <a:lstStyle/>
          <a:p>
            <a:r>
              <a:rPr lang="en-US" sz="2400" dirty="0"/>
              <a:t>Permute/shuffle the phenotypes; keep the genotype data intact.</a:t>
            </a:r>
          </a:p>
          <a:p>
            <a:r>
              <a:rPr lang="en-US" sz="2400" dirty="0"/>
              <a:t>QTL analysis and get the max(LOD) (maxLOD</a:t>
            </a:r>
            <a:r>
              <a:rPr lang="en-US" sz="2400" baseline="-25000" dirty="0"/>
              <a:t>1</a:t>
            </a:r>
            <a:r>
              <a:rPr lang="en-US" sz="2400" dirty="0"/>
              <a:t>)</a:t>
            </a:r>
          </a:p>
          <a:p>
            <a:r>
              <a:rPr lang="en-US" sz="2400" dirty="0"/>
              <a:t>Repeat 1000 times to have (maxLOD</a:t>
            </a:r>
            <a:r>
              <a:rPr lang="en-US" sz="2400" baseline="-25000" dirty="0"/>
              <a:t>1</a:t>
            </a:r>
            <a:r>
              <a:rPr lang="en-US" sz="2400" dirty="0"/>
              <a:t>, maxLOD</a:t>
            </a:r>
            <a:r>
              <a:rPr lang="en-US" sz="2400" baseline="-25000" dirty="0"/>
              <a:t>2</a:t>
            </a:r>
            <a:r>
              <a:rPr lang="en-US" sz="2400" dirty="0"/>
              <a:t>, … maxLOD</a:t>
            </a:r>
            <a:r>
              <a:rPr lang="en-US" sz="2400" baseline="-25000" dirty="0"/>
              <a:t>1000</a:t>
            </a:r>
            <a:r>
              <a:rPr lang="en-US" sz="2400" dirty="0"/>
              <a:t>)</a:t>
            </a:r>
          </a:p>
          <a:p>
            <a:r>
              <a:rPr lang="en-US" sz="2400" dirty="0"/>
              <a:t>The 95</a:t>
            </a:r>
            <a:r>
              <a:rPr lang="en-US" sz="2400" baseline="30000" dirty="0"/>
              <a:t>th</a:t>
            </a:r>
            <a:r>
              <a:rPr lang="en-US" sz="2400" dirty="0"/>
              <a:t> percentile of </a:t>
            </a:r>
            <a:r>
              <a:rPr lang="en-US" sz="2400" dirty="0" err="1"/>
              <a:t>MaxLOD</a:t>
            </a:r>
            <a:r>
              <a:rPr lang="en-US" sz="2400" dirty="0"/>
              <a:t> is a genome-wide LOD threshold.</a:t>
            </a:r>
          </a:p>
        </p:txBody>
      </p:sp>
      <p:pic>
        <p:nvPicPr>
          <p:cNvPr id="4" name="Picture 3" descr="Screenshot 2016-04-03 15.45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1" y="2595514"/>
            <a:ext cx="3623491" cy="2445593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33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5414" y="457200"/>
            <a:ext cx="8229600" cy="546652"/>
          </a:xfrm>
        </p:spPr>
        <p:txBody>
          <a:bodyPr>
            <a:normAutofit fontScale="90000"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4358" y="1572745"/>
            <a:ext cx="7691712" cy="1312812"/>
          </a:xfrm>
        </p:spPr>
        <p:txBody>
          <a:bodyPr>
            <a:normAutofit/>
          </a:bodyPr>
          <a:lstStyle/>
          <a:p>
            <a:r>
              <a:rPr lang="en-US" dirty="0"/>
              <a:t>QTL mapping</a:t>
            </a:r>
          </a:p>
          <a:p>
            <a:r>
              <a:rPr lang="en-US" dirty="0"/>
              <a:t>Genome-wide association study (GWAS)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4358" y="4305598"/>
            <a:ext cx="7844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Acknowledgements: some slides were prepared by Dr. Lei Li.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76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7"/>
            <a:ext cx="8229600" cy="946961"/>
          </a:xfrm>
        </p:spPr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80417" y="1678267"/>
            <a:ext cx="7594251" cy="11554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Can we perform a QTL study on a human population?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3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0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Genome-wide association study (GWAS)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864584"/>
            <a:ext cx="8229600" cy="118196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GWAS is the study to correlate a great number of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genomic variants </a:t>
            </a:r>
            <a:r>
              <a:rPr lang="en-US" sz="2400" dirty="0"/>
              <a:t>with a large number of individuals to identify variants that are significantly associated with </a:t>
            </a:r>
            <a:r>
              <a:rPr lang="en-US" sz="2400" b="1" dirty="0">
                <a:solidFill>
                  <a:srgbClr val="17375E"/>
                </a:solidFill>
              </a:rPr>
              <a:t>the phenotype of interest</a:t>
            </a:r>
            <a:r>
              <a:rPr lang="en-US" sz="2400" dirty="0"/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199" y="4517887"/>
            <a:ext cx="60960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Goal: to identify causal variants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 descr="Screenshot 2016-04-06 01.09.00.png">
            <a:extLst>
              <a:ext uri="{FF2B5EF4-FFF2-40B4-BE49-F238E27FC236}">
                <a16:creationId xmlns:a16="http://schemas.microsoft.com/office/drawing/2014/main" id="{B0A69F46-F0AB-C843-A712-03DC9E22A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946684"/>
            <a:ext cx="7424529" cy="2603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0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D245E-12E7-7830-C908-BF91C40E2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GWAS inputs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F074D-73E2-A110-4BD6-8F0BE6A54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49847"/>
            <a:ext cx="8229600" cy="297942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u="sng" dirty="0"/>
              <a:t>Population</a:t>
            </a:r>
          </a:p>
          <a:p>
            <a:pPr>
              <a:lnSpc>
                <a:spcPct val="150000"/>
              </a:lnSpc>
            </a:pPr>
            <a:r>
              <a:rPr lang="en-US" sz="2800" u="sng" dirty="0"/>
              <a:t>Genotyping data </a:t>
            </a:r>
            <a:r>
              <a:rPr lang="en-US" sz="2800" dirty="0"/>
              <a:t>of a good number of markers of individuals in a population</a:t>
            </a:r>
          </a:p>
          <a:p>
            <a:pPr>
              <a:lnSpc>
                <a:spcPct val="150000"/>
              </a:lnSpc>
            </a:pPr>
            <a:r>
              <a:rPr lang="en-US" sz="2800" u="sng" dirty="0"/>
              <a:t>Phenotyping data </a:t>
            </a:r>
            <a:r>
              <a:rPr lang="en-US" sz="2800" dirty="0"/>
              <a:t>of individuals from a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985C0-00FA-2607-ECF4-CFDF7020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001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ubtitle 2"/>
          <p:cNvSpPr txBox="1">
            <a:spLocks/>
          </p:cNvSpPr>
          <p:nvPr/>
        </p:nvSpPr>
        <p:spPr>
          <a:xfrm>
            <a:off x="602062" y="632476"/>
            <a:ext cx="8324859" cy="18851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dirty="0"/>
              <a:t>Natural population</a:t>
            </a:r>
          </a:p>
          <a:p>
            <a:pPr marL="0" indent="0">
              <a:buNone/>
            </a:pPr>
            <a:r>
              <a:rPr lang="en-US" sz="2000" dirty="0"/>
              <a:t>Diverse individual plant lines/animals/human beings.</a:t>
            </a:r>
            <a:endParaRPr lang="en-US" sz="2000" b="1" dirty="0"/>
          </a:p>
          <a:p>
            <a:r>
              <a:rPr lang="en-US" sz="2000" b="1" dirty="0"/>
              <a:t>Multi-parent crosses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Nested association mapping lines (NAM)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Multi-parent Advanced Generation Inter-Cross (MAGIC)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084"/>
            <a:ext cx="8229600" cy="681825"/>
          </a:xfrm>
        </p:spPr>
        <p:txBody>
          <a:bodyPr>
            <a:normAutofit/>
          </a:bodyPr>
          <a:lstStyle/>
          <a:p>
            <a:r>
              <a:rPr lang="en-US" sz="3200" dirty="0"/>
              <a:t>Mapping populations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366" y="2578783"/>
            <a:ext cx="2783999" cy="2089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806366" y="4749693"/>
            <a:ext cx="2617738" cy="181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5pPr>
            <a:lvl6pPr marL="15367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6pPr>
            <a:lvl7pPr marL="19939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7pPr>
            <a:lvl8pPr marL="24511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8pPr>
            <a:lvl9pPr marL="29083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9pPr>
          </a:lstStyle>
          <a:p>
            <a:r>
              <a:rPr lang="en-GB" sz="1000" dirty="0">
                <a:latin typeface="Arial" charset="0"/>
              </a:rPr>
              <a:t>Yu et al., Genetics 2008;178:539-551</a:t>
            </a:r>
          </a:p>
        </p:txBody>
      </p:sp>
      <p:pic>
        <p:nvPicPr>
          <p:cNvPr id="4" name="Picture 3" descr="Screenshot 2016-04-05 16.33.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4576" y="2539720"/>
            <a:ext cx="1948918" cy="214937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43142" y="4749693"/>
            <a:ext cx="329449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Huang et al., Plant Biotechnology Journal 2012; 10:826–839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5462525"/>
            <a:ext cx="2133600" cy="365125"/>
          </a:xfrm>
        </p:spPr>
        <p:txBody>
          <a:bodyPr/>
          <a:lstStyle/>
          <a:p>
            <a:fld id="{F55B2AE2-DAEA-F74D-A404-B70F1640812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722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D245E-12E7-7830-C908-BF91C40E2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630257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Marker and causal variants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985C0-00FA-2607-ECF4-CFDF7020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24</a:t>
            </a:fld>
            <a:endParaRPr lang="en-US"/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4110B6-1292-1617-87CE-5447AD652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810" y="757059"/>
            <a:ext cx="2786711" cy="4284048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94B238-C71F-A374-128B-E2D588D89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9058" y="1158989"/>
            <a:ext cx="5211990" cy="1143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bi-allelic SNPs are most commonly used markers for GWAS</a:t>
            </a:r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cs typeface="Times New Roman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DCAF6D-4DB2-2B3F-D797-07F942159BC7}"/>
              </a:ext>
            </a:extLst>
          </p:cNvPr>
          <p:cNvSpPr txBox="1"/>
          <p:nvPr/>
        </p:nvSpPr>
        <p:spPr>
          <a:xfrm>
            <a:off x="3399058" y="2922270"/>
            <a:ext cx="528774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Why SNPs can be used to identify an association with a phenotype even causal variants are not typed?</a:t>
            </a:r>
          </a:p>
        </p:txBody>
      </p:sp>
    </p:spTree>
    <p:extLst>
      <p:ext uri="{BB962C8B-B14F-4D97-AF65-F5344CB8AC3E}">
        <p14:creationId xmlns:p14="http://schemas.microsoft.com/office/powerpoint/2010/main" val="19350924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93E92-B270-EE0F-4002-B6F859C7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915" y="102393"/>
            <a:ext cx="8229600" cy="479742"/>
          </a:xfrm>
        </p:spPr>
        <p:txBody>
          <a:bodyPr>
            <a:noAutofit/>
          </a:bodyPr>
          <a:lstStyle/>
          <a:p>
            <a:r>
              <a:rPr lang="en-US" sz="3200" dirty="0"/>
              <a:t>Linkage disequilibrium (LD)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464AA-D269-A520-B801-B41FC92CE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456EF3-2294-496D-B5A0-A3F641EEEB2F}"/>
              </a:ext>
            </a:extLst>
          </p:cNvPr>
          <p:cNvSpPr/>
          <p:nvPr/>
        </p:nvSpPr>
        <p:spPr>
          <a:xfrm>
            <a:off x="1714500" y="1636314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4521EC-01BE-99BE-F6DF-A993F8D3B570}"/>
              </a:ext>
            </a:extLst>
          </p:cNvPr>
          <p:cNvSpPr/>
          <p:nvPr/>
        </p:nvSpPr>
        <p:spPr>
          <a:xfrm>
            <a:off x="1714500" y="201289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869604-F110-4E13-9B24-7585453F6528}"/>
              </a:ext>
            </a:extLst>
          </p:cNvPr>
          <p:cNvSpPr/>
          <p:nvPr/>
        </p:nvSpPr>
        <p:spPr>
          <a:xfrm>
            <a:off x="1714500" y="2389480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9F6BDE-C463-A144-544C-91B19E08F80A}"/>
              </a:ext>
            </a:extLst>
          </p:cNvPr>
          <p:cNvSpPr/>
          <p:nvPr/>
        </p:nvSpPr>
        <p:spPr>
          <a:xfrm>
            <a:off x="1714500" y="2776002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6CFB78-7B42-0D3B-835F-659779CB6C23}"/>
              </a:ext>
            </a:extLst>
          </p:cNvPr>
          <p:cNvSpPr/>
          <p:nvPr/>
        </p:nvSpPr>
        <p:spPr>
          <a:xfrm>
            <a:off x="1714500" y="3172463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7B31F3-3A39-D049-44DA-AB31D0B08C61}"/>
              </a:ext>
            </a:extLst>
          </p:cNvPr>
          <p:cNvSpPr/>
          <p:nvPr/>
        </p:nvSpPr>
        <p:spPr>
          <a:xfrm>
            <a:off x="1714500" y="3558985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7CA962-AC8A-2D15-57A1-40D0A94F8527}"/>
              </a:ext>
            </a:extLst>
          </p:cNvPr>
          <p:cNvSpPr/>
          <p:nvPr/>
        </p:nvSpPr>
        <p:spPr>
          <a:xfrm>
            <a:off x="1714500" y="3955446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24F201-C271-56C7-FE23-DD32667DA42D}"/>
              </a:ext>
            </a:extLst>
          </p:cNvPr>
          <p:cNvSpPr/>
          <p:nvPr/>
        </p:nvSpPr>
        <p:spPr>
          <a:xfrm>
            <a:off x="1714500" y="4332029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DE86F4-9120-4AA9-3D20-44FE724F0A0F}"/>
              </a:ext>
            </a:extLst>
          </p:cNvPr>
          <p:cNvSpPr/>
          <p:nvPr/>
        </p:nvSpPr>
        <p:spPr>
          <a:xfrm>
            <a:off x="2286000" y="1636314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67A3F7-8F07-4F1A-52D4-8EC13C39DF07}"/>
              </a:ext>
            </a:extLst>
          </p:cNvPr>
          <p:cNvSpPr/>
          <p:nvPr/>
        </p:nvSpPr>
        <p:spPr>
          <a:xfrm>
            <a:off x="2286000" y="201289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ADD789-C807-3687-6FD7-0C49741EE4AC}"/>
              </a:ext>
            </a:extLst>
          </p:cNvPr>
          <p:cNvSpPr/>
          <p:nvPr/>
        </p:nvSpPr>
        <p:spPr>
          <a:xfrm>
            <a:off x="2286000" y="2389480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021769-B227-69A8-EC93-FF6739765880}"/>
              </a:ext>
            </a:extLst>
          </p:cNvPr>
          <p:cNvSpPr/>
          <p:nvPr/>
        </p:nvSpPr>
        <p:spPr>
          <a:xfrm>
            <a:off x="2286000" y="2776002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517E09E-B610-CE7E-8F7D-A49555C7D203}"/>
              </a:ext>
            </a:extLst>
          </p:cNvPr>
          <p:cNvSpPr/>
          <p:nvPr/>
        </p:nvSpPr>
        <p:spPr>
          <a:xfrm>
            <a:off x="2286000" y="3172463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4C39232-D7C9-C73A-E4BC-C4DFAD870B86}"/>
              </a:ext>
            </a:extLst>
          </p:cNvPr>
          <p:cNvSpPr/>
          <p:nvPr/>
        </p:nvSpPr>
        <p:spPr>
          <a:xfrm>
            <a:off x="2286000" y="3558985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AEB0E0-D9C3-F943-0933-8C5873846941}"/>
              </a:ext>
            </a:extLst>
          </p:cNvPr>
          <p:cNvSpPr/>
          <p:nvPr/>
        </p:nvSpPr>
        <p:spPr>
          <a:xfrm>
            <a:off x="2286000" y="3955446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DC984B2-C53C-FDCA-5192-774F659468E6}"/>
              </a:ext>
            </a:extLst>
          </p:cNvPr>
          <p:cNvSpPr/>
          <p:nvPr/>
        </p:nvSpPr>
        <p:spPr>
          <a:xfrm>
            <a:off x="2286000" y="4332029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8B0C0F5-8017-65DE-C4D3-D21527718E74}"/>
              </a:ext>
            </a:extLst>
          </p:cNvPr>
          <p:cNvSpPr/>
          <p:nvPr/>
        </p:nvSpPr>
        <p:spPr>
          <a:xfrm>
            <a:off x="163050" y="630270"/>
            <a:ext cx="8980950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cs typeface="Times New Roman" pitchFamily="18" charset="0"/>
              </a:rPr>
              <a:t>Linkage disequilibrium (LD): </a:t>
            </a:r>
            <a:r>
              <a:rPr lang="en-US" sz="2200" dirty="0">
                <a:solidFill>
                  <a:prstClr val="black"/>
                </a:solidFill>
                <a:cs typeface="Times New Roman" pitchFamily="18" charset="0"/>
              </a:rPr>
              <a:t>a non-random association of alleles at different loci; genotyping data at two loci have some level of correlations</a:t>
            </a:r>
            <a:endParaRPr lang="en-US" sz="2200" baseline="30000" dirty="0">
              <a:solidFill>
                <a:prstClr val="black"/>
              </a:solidFill>
              <a:cs typeface="Times New Roman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2F61D1-2072-A2A2-BAE4-E82C82337A3E}"/>
              </a:ext>
            </a:extLst>
          </p:cNvPr>
          <p:cNvSpPr/>
          <p:nvPr/>
        </p:nvSpPr>
        <p:spPr>
          <a:xfrm>
            <a:off x="2863042" y="1636314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D7C8F69-2434-2F1C-A189-39EF194B761B}"/>
              </a:ext>
            </a:extLst>
          </p:cNvPr>
          <p:cNvSpPr/>
          <p:nvPr/>
        </p:nvSpPr>
        <p:spPr>
          <a:xfrm>
            <a:off x="2863042" y="2012897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49C2FC9-F94C-28D5-9762-6044B98D9681}"/>
              </a:ext>
            </a:extLst>
          </p:cNvPr>
          <p:cNvSpPr/>
          <p:nvPr/>
        </p:nvSpPr>
        <p:spPr>
          <a:xfrm>
            <a:off x="2863042" y="2389480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EC56F21-23DD-4026-BA9D-7776ACBDA7B4}"/>
              </a:ext>
            </a:extLst>
          </p:cNvPr>
          <p:cNvSpPr/>
          <p:nvPr/>
        </p:nvSpPr>
        <p:spPr>
          <a:xfrm>
            <a:off x="2863042" y="2776002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6511616-CCD8-4617-9F0A-5C01CA80209E}"/>
              </a:ext>
            </a:extLst>
          </p:cNvPr>
          <p:cNvSpPr/>
          <p:nvPr/>
        </p:nvSpPr>
        <p:spPr>
          <a:xfrm>
            <a:off x="2863042" y="3172463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6725D24-AA11-0C56-F0DE-D449A09C3641}"/>
              </a:ext>
            </a:extLst>
          </p:cNvPr>
          <p:cNvSpPr/>
          <p:nvPr/>
        </p:nvSpPr>
        <p:spPr>
          <a:xfrm>
            <a:off x="2863042" y="3558985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5B04CAD-3587-C1AF-09ED-BFB33278A873}"/>
              </a:ext>
            </a:extLst>
          </p:cNvPr>
          <p:cNvSpPr/>
          <p:nvPr/>
        </p:nvSpPr>
        <p:spPr>
          <a:xfrm>
            <a:off x="2863042" y="3955446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1101D23-8BE9-3615-4030-68F47FAF21F2}"/>
              </a:ext>
            </a:extLst>
          </p:cNvPr>
          <p:cNvSpPr/>
          <p:nvPr/>
        </p:nvSpPr>
        <p:spPr>
          <a:xfrm>
            <a:off x="2863042" y="4332029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B004BF-3EDD-0D02-223E-44285D0B241A}"/>
              </a:ext>
            </a:extLst>
          </p:cNvPr>
          <p:cNvSpPr txBox="1"/>
          <p:nvPr/>
        </p:nvSpPr>
        <p:spPr>
          <a:xfrm>
            <a:off x="1629731" y="4722584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0CBC04-4ADC-D4D5-1E64-D5E00060C753}"/>
              </a:ext>
            </a:extLst>
          </p:cNvPr>
          <p:cNvSpPr txBox="1"/>
          <p:nvPr/>
        </p:nvSpPr>
        <p:spPr>
          <a:xfrm>
            <a:off x="2191292" y="4722584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A8D1CB-DFB1-B9C4-C80C-DCB02882CC90}"/>
              </a:ext>
            </a:extLst>
          </p:cNvPr>
          <p:cNvSpPr txBox="1"/>
          <p:nvPr/>
        </p:nvSpPr>
        <p:spPr>
          <a:xfrm>
            <a:off x="2777846" y="4722584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D8C5B9-FDE7-F798-CB3F-044F0E4A755B}"/>
              </a:ext>
            </a:extLst>
          </p:cNvPr>
          <p:cNvSpPr txBox="1"/>
          <p:nvPr/>
        </p:nvSpPr>
        <p:spPr>
          <a:xfrm>
            <a:off x="322882" y="1602056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4D370B-C7F4-8547-B5B8-AE6B050C5C28}"/>
              </a:ext>
            </a:extLst>
          </p:cNvPr>
          <p:cNvSpPr txBox="1"/>
          <p:nvPr/>
        </p:nvSpPr>
        <p:spPr>
          <a:xfrm>
            <a:off x="1279464" y="1964843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32099D0-8D89-BA4D-1B4D-261D7C415418}"/>
              </a:ext>
            </a:extLst>
          </p:cNvPr>
          <p:cNvSpPr txBox="1"/>
          <p:nvPr/>
        </p:nvSpPr>
        <p:spPr>
          <a:xfrm>
            <a:off x="1279464" y="235090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CD5DC-A035-E5D3-5407-094CB4FA4C49}"/>
              </a:ext>
            </a:extLst>
          </p:cNvPr>
          <p:cNvSpPr txBox="1"/>
          <p:nvPr/>
        </p:nvSpPr>
        <p:spPr>
          <a:xfrm>
            <a:off x="1279464" y="2746902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A04C345-F3E9-DA38-D1A6-7047E68B7E2F}"/>
              </a:ext>
            </a:extLst>
          </p:cNvPr>
          <p:cNvSpPr txBox="1"/>
          <p:nvPr/>
        </p:nvSpPr>
        <p:spPr>
          <a:xfrm>
            <a:off x="1279464" y="312302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94B8CC9-07CD-F007-8BCD-6CD1C21AF62C}"/>
              </a:ext>
            </a:extLst>
          </p:cNvPr>
          <p:cNvSpPr txBox="1"/>
          <p:nvPr/>
        </p:nvSpPr>
        <p:spPr>
          <a:xfrm>
            <a:off x="1279464" y="3499144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5065ED1-FEFF-1D82-7498-8680CA793003}"/>
              </a:ext>
            </a:extLst>
          </p:cNvPr>
          <p:cNvSpPr txBox="1"/>
          <p:nvPr/>
        </p:nvSpPr>
        <p:spPr>
          <a:xfrm>
            <a:off x="1279464" y="3905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D9E556-7C2F-4B70-63DA-B63F5A5FE158}"/>
              </a:ext>
            </a:extLst>
          </p:cNvPr>
          <p:cNvSpPr txBox="1"/>
          <p:nvPr/>
        </p:nvSpPr>
        <p:spPr>
          <a:xfrm>
            <a:off x="1279464" y="4291142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pic>
        <p:nvPicPr>
          <p:cNvPr id="52" name="Picture 51" descr="A picture containing food, indoor, black, sitting&#10;&#10;Description automatically generated">
            <a:extLst>
              <a:ext uri="{FF2B5EF4-FFF2-40B4-BE49-F238E27FC236}">
                <a16:creationId xmlns:a16="http://schemas.microsoft.com/office/drawing/2014/main" id="{89B147DF-ED42-CDBE-3AC3-41680A98A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734" y="4119533"/>
            <a:ext cx="2410305" cy="736222"/>
          </a:xfrm>
          <a:prstGeom prst="rect">
            <a:avLst/>
          </a:prstGeom>
        </p:spPr>
      </p:pic>
      <p:pic>
        <p:nvPicPr>
          <p:cNvPr id="53" name="Picture 52" descr="A close up of food&#10;&#10;Description automatically generated">
            <a:extLst>
              <a:ext uri="{FF2B5EF4-FFF2-40B4-BE49-F238E27FC236}">
                <a16:creationId xmlns:a16="http://schemas.microsoft.com/office/drawing/2014/main" id="{815C814B-979F-E371-925F-F320E2B0DA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1734" y="3437851"/>
            <a:ext cx="2410305" cy="673399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80DD2E8B-D3ED-4AE8-92B4-58438A9F3BAD}"/>
              </a:ext>
            </a:extLst>
          </p:cNvPr>
          <p:cNvGrpSpPr/>
          <p:nvPr/>
        </p:nvGrpSpPr>
        <p:grpSpPr>
          <a:xfrm>
            <a:off x="3741734" y="1874274"/>
            <a:ext cx="2410305" cy="1510936"/>
            <a:chOff x="3785056" y="2326801"/>
            <a:chExt cx="4878580" cy="2675020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475299F-3352-5239-1258-84752BD2F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85056" y="2326801"/>
              <a:ext cx="4878580" cy="2675020"/>
            </a:xfrm>
            <a:prstGeom prst="rect">
              <a:avLst/>
            </a:prstGeom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8B013FF-7C4C-3FF3-FE4D-D463F3169C52}"/>
                </a:ext>
              </a:extLst>
            </p:cNvPr>
            <p:cNvSpPr/>
            <p:nvPr/>
          </p:nvSpPr>
          <p:spPr>
            <a:xfrm>
              <a:off x="4489604" y="2991595"/>
              <a:ext cx="1059180" cy="812800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CD1D6C2-5851-D9D5-FEE1-97525DD0CB4E}"/>
                </a:ext>
              </a:extLst>
            </p:cNvPr>
            <p:cNvSpPr/>
            <p:nvPr/>
          </p:nvSpPr>
          <p:spPr>
            <a:xfrm>
              <a:off x="5259224" y="3788669"/>
              <a:ext cx="1059180" cy="812800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56E52E3-9D91-45CA-4583-7A1E6E32FECA}"/>
                </a:ext>
              </a:extLst>
            </p:cNvPr>
            <p:cNvSpPr/>
            <p:nvPr/>
          </p:nvSpPr>
          <p:spPr>
            <a:xfrm>
              <a:off x="6047030" y="2889412"/>
              <a:ext cx="1059180" cy="812800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A16AF5A-8F31-D16D-3B32-7CF25764058C}"/>
              </a:ext>
            </a:extLst>
          </p:cNvPr>
          <p:cNvSpPr txBox="1"/>
          <p:nvPr/>
        </p:nvSpPr>
        <p:spPr>
          <a:xfrm>
            <a:off x="3879335" y="1609887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chr2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560D2C8-D326-0B9D-A83D-6D99EFCB3018}"/>
              </a:ext>
            </a:extLst>
          </p:cNvPr>
          <p:cNvSpPr txBox="1"/>
          <p:nvPr/>
        </p:nvSpPr>
        <p:spPr>
          <a:xfrm>
            <a:off x="4680627" y="1609887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chr6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7EAE45F-2F11-D8D0-FE99-AAE07F4AE7D0}"/>
              </a:ext>
            </a:extLst>
          </p:cNvPr>
          <p:cNvSpPr txBox="1"/>
          <p:nvPr/>
        </p:nvSpPr>
        <p:spPr>
          <a:xfrm>
            <a:off x="5479279" y="1609887"/>
            <a:ext cx="5325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latin typeface="Helvetica" pitchFamily="2" charset="0"/>
              </a:rPr>
              <a:t>chr9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7E47FFE-D8F2-EF16-7603-E7086EB43983}"/>
              </a:ext>
            </a:extLst>
          </p:cNvPr>
          <p:cNvSpPr txBox="1"/>
          <p:nvPr/>
        </p:nvSpPr>
        <p:spPr>
          <a:xfrm>
            <a:off x="6301821" y="2629742"/>
            <a:ext cx="263635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Markers with a strong LD are not necessarily in the same chromosome.</a:t>
            </a:r>
          </a:p>
        </p:txBody>
      </p:sp>
    </p:spTree>
    <p:extLst>
      <p:ext uri="{BB962C8B-B14F-4D97-AF65-F5344CB8AC3E}">
        <p14:creationId xmlns:p14="http://schemas.microsoft.com/office/powerpoint/2010/main" val="115179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24" grpId="0"/>
      <p:bldP spid="3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838355"/>
          </a:xfrm>
        </p:spPr>
        <p:txBody>
          <a:bodyPr>
            <a:normAutofit/>
          </a:bodyPr>
          <a:lstStyle/>
          <a:p>
            <a:r>
              <a:rPr lang="en-US" sz="3200" dirty="0"/>
              <a:t>Linkage disequilibrium (LD)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26</a:t>
            </a:fld>
            <a:endParaRPr lang="en-US"/>
          </a:p>
        </p:txBody>
      </p:sp>
      <p:pic>
        <p:nvPicPr>
          <p:cNvPr id="5" name="Picture 4" descr="Screenshot 2016-04-06 00.49.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18" y="1129072"/>
            <a:ext cx="8543364" cy="28853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6920" y="4476623"/>
            <a:ext cx="4842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Balding et al., Nature Review Genetics, 2006, 7:781  </a:t>
            </a:r>
          </a:p>
        </p:txBody>
      </p:sp>
    </p:spTree>
    <p:extLst>
      <p:ext uri="{BB962C8B-B14F-4D97-AF65-F5344CB8AC3E}">
        <p14:creationId xmlns:p14="http://schemas.microsoft.com/office/powerpoint/2010/main" val="2352492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047" y="903833"/>
            <a:ext cx="8631905" cy="2486159"/>
          </a:xfrm>
        </p:spPr>
        <p:txBody>
          <a:bodyPr>
            <a:noAutofit/>
          </a:bodyPr>
          <a:lstStyle/>
          <a:p>
            <a:r>
              <a:rPr lang="en-US" sz="2400" dirty="0"/>
              <a:t>Typically only bi-allelic markers are used.</a:t>
            </a:r>
            <a:endParaRPr lang="en-US" sz="2400" dirty="0">
              <a:solidFill>
                <a:schemeClr val="tx1">
                  <a:lumMod val="95000"/>
                  <a:lumOff val="5000"/>
                </a:schemeClr>
              </a:solidFill>
              <a:cs typeface="Times New Roman" pitchFamily="18" charset="0"/>
            </a:endParaRPr>
          </a:p>
          <a:p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  <a:cs typeface="Times New Roman" pitchFamily="18" charset="0"/>
              </a:rPr>
              <a:t>Of two alleles, the allele with a smaller </a:t>
            </a:r>
            <a:r>
              <a:rPr lang="en-US" sz="2400" dirty="0">
                <a:solidFill>
                  <a:prstClr val="black"/>
                </a:solidFill>
                <a:cs typeface="Times New Roman" pitchFamily="18" charset="0"/>
              </a:rPr>
              <a:t>frequency is the minor allele. Its frequency is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  <a:cs typeface="Times New Roman" pitchFamily="18" charset="0"/>
              </a:rPr>
              <a:t>minor allele frequency (MAF)</a:t>
            </a:r>
            <a:r>
              <a:rPr lang="en-US" sz="2400" dirty="0">
                <a:solidFill>
                  <a:prstClr val="black"/>
                </a:solidFill>
                <a:cs typeface="Times New Roman" pitchFamily="18" charset="0"/>
              </a:rPr>
              <a:t>. A MAF cutoff is needed to filter SNPs (e.g., 1%).</a:t>
            </a:r>
          </a:p>
          <a:p>
            <a:r>
              <a:rPr lang="en-US" sz="2400" dirty="0"/>
              <a:t>Filter out markers with high missing data (e.g., 30%).</a:t>
            </a:r>
            <a:endParaRPr lang="en-US" sz="2400" dirty="0">
              <a:solidFill>
                <a:prstClr val="black"/>
              </a:solidFill>
              <a:cs typeface="Times New Roman" pitchFamily="18" charset="0"/>
            </a:endParaRPr>
          </a:p>
          <a:p>
            <a:r>
              <a:rPr lang="en-US" sz="2400" dirty="0"/>
              <a:t>Imputation can reduce missing data.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8115"/>
            <a:ext cx="8229600" cy="794141"/>
          </a:xfrm>
        </p:spPr>
        <p:txBody>
          <a:bodyPr>
            <a:normAutofit/>
          </a:bodyPr>
          <a:lstStyle/>
          <a:p>
            <a:r>
              <a:rPr lang="en-US" sz="3200" dirty="0"/>
              <a:t>Genotyping data and filtering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681527" y="4790555"/>
            <a:ext cx="621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MAF</a:t>
            </a:r>
          </a:p>
        </p:txBody>
      </p:sp>
      <p:cxnSp>
        <p:nvCxnSpPr>
          <p:cNvPr id="36" name="Straight Connector 35"/>
          <p:cNvCxnSpPr/>
          <p:nvPr/>
        </p:nvCxnSpPr>
        <p:spPr>
          <a:xfrm>
            <a:off x="3811999" y="3411769"/>
            <a:ext cx="0" cy="1378786"/>
          </a:xfrm>
          <a:prstGeom prst="line">
            <a:avLst/>
          </a:prstGeom>
          <a:ln>
            <a:solidFill>
              <a:srgbClr val="7F7F7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3811999" y="4790555"/>
            <a:ext cx="2390588" cy="0"/>
          </a:xfrm>
          <a:prstGeom prst="line">
            <a:avLst/>
          </a:prstGeom>
          <a:ln>
            <a:solidFill>
              <a:srgbClr val="7F7F7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Arc 40"/>
          <p:cNvSpPr/>
          <p:nvPr/>
        </p:nvSpPr>
        <p:spPr>
          <a:xfrm>
            <a:off x="1974232" y="3552435"/>
            <a:ext cx="4034118" cy="2070628"/>
          </a:xfrm>
          <a:prstGeom prst="arc">
            <a:avLst/>
          </a:prstGeom>
          <a:ln>
            <a:solidFill>
              <a:srgbClr val="7F7F7F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657441" y="3731729"/>
            <a:ext cx="1124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Estimated</a:t>
            </a:r>
          </a:p>
          <a:p>
            <a:r>
              <a:rPr lang="en-US" dirty="0"/>
              <a:t>power</a:t>
            </a:r>
          </a:p>
        </p:txBody>
      </p: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218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706"/>
            <a:ext cx="8229600" cy="1010303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Statistical test for each genomic variant (e.g., SNP)</a:t>
            </a: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9769649"/>
              </p:ext>
            </p:extLst>
          </p:nvPr>
        </p:nvGraphicFramePr>
        <p:xfrm>
          <a:off x="2730160" y="1139884"/>
          <a:ext cx="3458390" cy="7100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90600" imgH="203200" progId="Equation.3">
                  <p:embed/>
                </p:oleObj>
              </mc:Choice>
              <mc:Fallback>
                <p:oleObj name="Equation" r:id="rId2" imgW="9906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30160" y="1139884"/>
                        <a:ext cx="3458390" cy="7100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2285346" y="2062481"/>
            <a:ext cx="4619799" cy="1629164"/>
            <a:chOff x="3817685" y="3970788"/>
            <a:chExt cx="4619799" cy="1629164"/>
          </a:xfrm>
        </p:grpSpPr>
        <p:sp>
          <p:nvSpPr>
            <p:cNvPr id="5" name="TextBox 4"/>
            <p:cNvSpPr txBox="1"/>
            <p:nvPr/>
          </p:nvSpPr>
          <p:spPr>
            <a:xfrm>
              <a:off x="3817685" y="3970788"/>
              <a:ext cx="4619799" cy="1629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i="1" dirty="0"/>
                <a:t>y</a:t>
              </a:r>
              <a:r>
                <a:rPr lang="en-US" sz="2800" dirty="0"/>
                <a:t>: trait data</a:t>
              </a:r>
            </a:p>
            <a:p>
              <a:pPr>
                <a:lnSpc>
                  <a:spcPct val="120000"/>
                </a:lnSpc>
              </a:pPr>
              <a:r>
                <a:rPr lang="en-US" sz="2800" dirty="0"/>
                <a:t>     : all non-variant fixed effect</a:t>
              </a:r>
            </a:p>
            <a:p>
              <a:pPr>
                <a:lnSpc>
                  <a:spcPct val="120000"/>
                </a:lnSpc>
              </a:pPr>
              <a:r>
                <a:rPr lang="en-US" sz="2800" dirty="0"/>
                <a:t>     : variant effects</a:t>
              </a:r>
            </a:p>
          </p:txBody>
        </p:sp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35932504"/>
                </p:ext>
              </p:extLst>
            </p:nvPr>
          </p:nvGraphicFramePr>
          <p:xfrm>
            <a:off x="3837668" y="4687094"/>
            <a:ext cx="421138" cy="33691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254000" imgH="203200" progId="Equation.3">
                    <p:embed/>
                  </p:oleObj>
                </mc:Choice>
                <mc:Fallback>
                  <p:oleObj name="Equation" r:id="rId4" imgW="254000" imgH="2032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837668" y="4687094"/>
                          <a:ext cx="421138" cy="33691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Content Placeholder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66926094"/>
                </p:ext>
              </p:extLst>
            </p:nvPr>
          </p:nvGraphicFramePr>
          <p:xfrm>
            <a:off x="3837668" y="5234496"/>
            <a:ext cx="397702" cy="2875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228600" imgH="165100" progId="Equation.3">
                    <p:embed/>
                  </p:oleObj>
                </mc:Choice>
                <mc:Fallback>
                  <p:oleObj name="Equation" r:id="rId6" imgW="228600" imgH="165100" progId="Equation.3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837668" y="5234496"/>
                          <a:ext cx="397702" cy="28758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TextBox 8"/>
          <p:cNvSpPr txBox="1"/>
          <p:nvPr/>
        </p:nvSpPr>
        <p:spPr>
          <a:xfrm>
            <a:off x="592352" y="4146341"/>
            <a:ext cx="8222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model is not sufficient to explain phenotypic data.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200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3205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Spurious associations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941517" y="766523"/>
            <a:ext cx="2052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Early flowering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5400862" y="787573"/>
            <a:ext cx="2077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Later flowering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84482" y="4296827"/>
            <a:ext cx="89750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Different proportions of sub-populations in two groups lead to spurious associations. 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2765705" y="4734371"/>
            <a:ext cx="43854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Modified from Balding et al., Nature Review Genetics, 2006, 7:781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29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896376" y="1419363"/>
            <a:ext cx="2055431" cy="399986"/>
            <a:chOff x="2008570" y="1807089"/>
            <a:chExt cx="2055431" cy="399986"/>
          </a:xfrm>
        </p:grpSpPr>
        <p:sp>
          <p:nvSpPr>
            <p:cNvPr id="6" name="Oval 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896376" y="2013122"/>
            <a:ext cx="2055431" cy="399986"/>
            <a:chOff x="2008570" y="1807089"/>
            <a:chExt cx="2055431" cy="399986"/>
          </a:xfrm>
        </p:grpSpPr>
        <p:sp>
          <p:nvSpPr>
            <p:cNvPr id="16" name="Oval 1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896376" y="2606881"/>
            <a:ext cx="2055431" cy="399986"/>
            <a:chOff x="2008570" y="1807089"/>
            <a:chExt cx="2055431" cy="399986"/>
          </a:xfrm>
        </p:grpSpPr>
        <p:sp>
          <p:nvSpPr>
            <p:cNvPr id="21" name="Oval 2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6376" y="3200640"/>
            <a:ext cx="2055431" cy="399986"/>
            <a:chOff x="2008570" y="1807089"/>
            <a:chExt cx="2055431" cy="399986"/>
          </a:xfrm>
        </p:grpSpPr>
        <p:sp>
          <p:nvSpPr>
            <p:cNvPr id="26" name="Oval 2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896376" y="3794399"/>
            <a:ext cx="2055431" cy="399986"/>
            <a:chOff x="2008570" y="1807089"/>
            <a:chExt cx="2055431" cy="399986"/>
          </a:xfrm>
        </p:grpSpPr>
        <p:sp>
          <p:nvSpPr>
            <p:cNvPr id="31" name="Oval 3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400863" y="1419440"/>
            <a:ext cx="2055431" cy="399986"/>
            <a:chOff x="2008570" y="1807089"/>
            <a:chExt cx="2055431" cy="399986"/>
          </a:xfrm>
        </p:grpSpPr>
        <p:sp>
          <p:nvSpPr>
            <p:cNvPr id="36" name="Oval 3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5400863" y="2013199"/>
            <a:ext cx="2055431" cy="399986"/>
            <a:chOff x="2008570" y="1807089"/>
            <a:chExt cx="2055431" cy="399986"/>
          </a:xfrm>
        </p:grpSpPr>
        <p:sp>
          <p:nvSpPr>
            <p:cNvPr id="41" name="Oval 4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400863" y="2606958"/>
            <a:ext cx="2055431" cy="399986"/>
            <a:chOff x="2008570" y="1807089"/>
            <a:chExt cx="2055431" cy="399986"/>
          </a:xfrm>
        </p:grpSpPr>
        <p:sp>
          <p:nvSpPr>
            <p:cNvPr id="46" name="Oval 4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400863" y="3200717"/>
            <a:ext cx="2055431" cy="399986"/>
            <a:chOff x="2008570" y="1807089"/>
            <a:chExt cx="2055431" cy="399986"/>
          </a:xfrm>
        </p:grpSpPr>
        <p:sp>
          <p:nvSpPr>
            <p:cNvPr id="51" name="Oval 5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400863" y="3794476"/>
            <a:ext cx="2055431" cy="399986"/>
            <a:chOff x="2008570" y="1807089"/>
            <a:chExt cx="2055431" cy="399986"/>
          </a:xfrm>
        </p:grpSpPr>
        <p:sp>
          <p:nvSpPr>
            <p:cNvPr id="56" name="Oval 5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862052" y="2490410"/>
            <a:ext cx="5689123" cy="1198072"/>
            <a:chOff x="1862051" y="2894848"/>
            <a:chExt cx="5689123" cy="1198072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1862051" y="4084339"/>
              <a:ext cx="2848852" cy="858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4702322" y="2894848"/>
              <a:ext cx="2848852" cy="858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4710903" y="2903429"/>
              <a:ext cx="0" cy="118949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xtBox 60"/>
          <p:cNvSpPr txBox="1"/>
          <p:nvPr/>
        </p:nvSpPr>
        <p:spPr>
          <a:xfrm>
            <a:off x="3989301" y="1710480"/>
            <a:ext cx="137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1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989301" y="3860869"/>
            <a:ext cx="137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2</a:t>
            </a:r>
          </a:p>
        </p:txBody>
      </p:sp>
    </p:spTree>
    <p:extLst>
      <p:ext uri="{BB962C8B-B14F-4D97-AF65-F5344CB8AC3E}">
        <p14:creationId xmlns:p14="http://schemas.microsoft.com/office/powerpoint/2010/main" val="268074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61" grpId="0"/>
      <p:bldP spid="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9406" y="1207159"/>
            <a:ext cx="7672646" cy="24006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800" dirty="0"/>
              <a:t>What is the goal to perform QTL or GWAS?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064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5034" y="1067484"/>
            <a:ext cx="82261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Population structure (Q)</a:t>
            </a:r>
          </a:p>
          <a:p>
            <a:r>
              <a:rPr lang="en-US" sz="2800" dirty="0"/>
              <a:t>Confounding structure leads to false positive.</a:t>
            </a:r>
            <a:endParaRPr lang="en-US" sz="2800" b="1" dirty="0"/>
          </a:p>
          <a:p>
            <a:pPr marL="342900" indent="-342900">
              <a:buFont typeface="Arial"/>
              <a:buChar char="•"/>
            </a:pPr>
            <a:r>
              <a:rPr lang="en-US" sz="2800" dirty="0"/>
              <a:t>Define a set of markers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/>
              <a:t>Population structure:</a:t>
            </a:r>
          </a:p>
          <a:p>
            <a:r>
              <a:rPr lang="en-US" sz="2800" dirty="0"/>
              <a:t>e.g., Principal Component Analysis (PCA)</a:t>
            </a:r>
          </a:p>
        </p:txBody>
      </p:sp>
      <p:graphicFrame>
        <p:nvGraphicFramePr>
          <p:cNvPr id="6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9482038"/>
              </p:ext>
            </p:extLst>
          </p:nvPr>
        </p:nvGraphicFramePr>
        <p:xfrm>
          <a:off x="2074862" y="3629868"/>
          <a:ext cx="4478338" cy="709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282700" imgH="203200" progId="Equation.3">
                  <p:embed/>
                </p:oleObj>
              </mc:Choice>
              <mc:Fallback>
                <p:oleObj name="Equation" r:id="rId3" imgW="12827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74862" y="3629868"/>
                        <a:ext cx="4478338" cy="709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913924"/>
          </a:xfrm>
        </p:spPr>
        <p:txBody>
          <a:bodyPr>
            <a:normAutofit/>
          </a:bodyPr>
          <a:lstStyle/>
          <a:p>
            <a:r>
              <a:rPr lang="en-US" sz="3200" dirty="0"/>
              <a:t>Population structure (Q)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606075" y="4535794"/>
            <a:ext cx="1633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Fixed effect</a:t>
            </a:r>
          </a:p>
        </p:txBody>
      </p:sp>
      <p:sp>
        <p:nvSpPr>
          <p:cNvPr id="9" name="Left Brace 8"/>
          <p:cNvSpPr/>
          <p:nvPr/>
        </p:nvSpPr>
        <p:spPr>
          <a:xfrm>
            <a:off x="4308216" y="3108933"/>
            <a:ext cx="230914" cy="2532694"/>
          </a:xfrm>
          <a:prstGeom prst="leftBrace">
            <a:avLst>
              <a:gd name="adj1" fmla="val 85420"/>
              <a:gd name="adj2" fmla="val 50000"/>
            </a:avLst>
          </a:prstGeom>
          <a:ln w="12700" cmpd="sng">
            <a:solidFill>
              <a:srgbClr val="FF0000"/>
            </a:solidFill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63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2216" y="946392"/>
            <a:ext cx="875665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/>
              <a:t>Population structure (Q)</a:t>
            </a:r>
          </a:p>
          <a:p>
            <a:pPr marL="342900" indent="-342900">
              <a:buFont typeface="Arial"/>
              <a:buChar char="•"/>
            </a:pPr>
            <a:endParaRPr lang="en-US" sz="2800" dirty="0"/>
          </a:p>
          <a:p>
            <a:pPr marL="342900" indent="-342900">
              <a:buFont typeface="Arial"/>
              <a:buChar char="•"/>
            </a:pPr>
            <a:r>
              <a:rPr lang="en-US" sz="2800" b="1" dirty="0"/>
              <a:t>Kinship (K) - cryptic relatedness: </a:t>
            </a:r>
            <a:r>
              <a:rPr lang="en-US" sz="2800" dirty="0">
                <a:solidFill>
                  <a:srgbClr val="374151"/>
                </a:solidFill>
                <a:latin typeface="Söhne"/>
              </a:rPr>
              <a:t>the degree of genetic relatedness between individuals in the study</a:t>
            </a:r>
            <a:r>
              <a:rPr lang="en-US" sz="2800" dirty="0"/>
              <a:t>.</a:t>
            </a:r>
            <a:endParaRPr lang="en-US" sz="28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70273"/>
            <a:ext cx="8229600" cy="799073"/>
          </a:xfrm>
        </p:spPr>
        <p:txBody>
          <a:bodyPr>
            <a:normAutofit/>
          </a:bodyPr>
          <a:lstStyle/>
          <a:p>
            <a:r>
              <a:rPr lang="en-US" sz="3200" dirty="0"/>
              <a:t>Q + K model explains more phenotypic variants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26024" y="2896518"/>
            <a:ext cx="4106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17375E"/>
                </a:solidFill>
              </a:rPr>
              <a:t>Mixed</a:t>
            </a:r>
            <a:r>
              <a:rPr lang="en-US" sz="2800" dirty="0"/>
              <a:t> linear model (MLM)</a:t>
            </a:r>
          </a:p>
        </p:txBody>
      </p:sp>
      <p:graphicFrame>
        <p:nvGraphicFramePr>
          <p:cNvPr id="7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8535439"/>
              </p:ext>
            </p:extLst>
          </p:nvPr>
        </p:nvGraphicFramePr>
        <p:xfrm>
          <a:off x="2017675" y="3611534"/>
          <a:ext cx="3698876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574800" imgH="203200" progId="Equation.3">
                  <p:embed/>
                </p:oleObj>
              </mc:Choice>
              <mc:Fallback>
                <p:oleObj name="Equation" r:id="rId3" imgW="1574800" imgH="2032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17675" y="3611534"/>
                        <a:ext cx="3698876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4773054" y="3610124"/>
            <a:ext cx="495784" cy="509384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027108" y="4160035"/>
            <a:ext cx="2019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Random effect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490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565"/>
            <a:ext cx="8229600" cy="764504"/>
          </a:xfrm>
        </p:spPr>
        <p:txBody>
          <a:bodyPr>
            <a:normAutofit/>
          </a:bodyPr>
          <a:lstStyle/>
          <a:p>
            <a:r>
              <a:rPr lang="en-US" sz="3200" dirty="0" err="1"/>
              <a:t>quantile-quantile</a:t>
            </a:r>
            <a:r>
              <a:rPr lang="en-US" sz="3200" dirty="0"/>
              <a:t> (Q-Q) p-value plot</a:t>
            </a:r>
          </a:p>
        </p:txBody>
      </p:sp>
      <p:pic>
        <p:nvPicPr>
          <p:cNvPr id="9" name="Picture 8" descr="Screenshot 2016-04-05 23.53.5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96" y="1043768"/>
            <a:ext cx="3822944" cy="349779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72565" y="4541564"/>
            <a:ext cx="5088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Balding et al., Nature Review Genetics, 2006, 7:781 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32</a:t>
            </a:fld>
            <a:endParaRPr lang="en-US"/>
          </a:p>
        </p:txBody>
      </p:sp>
      <p:pic>
        <p:nvPicPr>
          <p:cNvPr id="6" name="Picture 5" descr="A graph with a line and dots&#10;&#10;AI-generated content may be incorrect.">
            <a:extLst>
              <a:ext uri="{FF2B5EF4-FFF2-40B4-BE49-F238E27FC236}">
                <a16:creationId xmlns:a16="http://schemas.microsoft.com/office/drawing/2014/main" id="{4FAF5A59-A410-44CE-B64B-ED6E325768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1350" y="1043768"/>
            <a:ext cx="3911579" cy="3387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21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688544"/>
          </a:xfrm>
        </p:spPr>
        <p:txBody>
          <a:bodyPr>
            <a:normAutofit/>
          </a:bodyPr>
          <a:lstStyle/>
          <a:p>
            <a:r>
              <a:rPr lang="en-US" sz="3200" dirty="0"/>
              <a:t>Mixed linear model (Q+K MLM)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33</a:t>
            </a:fld>
            <a:endParaRPr lang="en-US"/>
          </a:p>
        </p:txBody>
      </p:sp>
      <p:pic>
        <p:nvPicPr>
          <p:cNvPr id="4" name="Picture 3" descr="Screenshot 2016-04-05 23.21.3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961" y="894522"/>
            <a:ext cx="3796239" cy="31001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04627" y="3994665"/>
            <a:ext cx="68412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mixed model (</a:t>
            </a:r>
            <a:r>
              <a:rPr lang="en-US" sz="2800" dirty="0">
                <a:solidFill>
                  <a:srgbClr val="1453E3"/>
                </a:solidFill>
              </a:rPr>
              <a:t>blue</a:t>
            </a:r>
            <a:r>
              <a:rPr lang="en-US" sz="2800" dirty="0"/>
              <a:t>) dramatically reduces inflation of p-values</a:t>
            </a:r>
          </a:p>
        </p:txBody>
      </p:sp>
    </p:spTree>
    <p:extLst>
      <p:ext uri="{BB962C8B-B14F-4D97-AF65-F5344CB8AC3E}">
        <p14:creationId xmlns:p14="http://schemas.microsoft.com/office/powerpoint/2010/main" val="35826770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866144"/>
          </a:xfrm>
        </p:spPr>
        <p:txBody>
          <a:bodyPr>
            <a:normAutofit/>
          </a:bodyPr>
          <a:lstStyle/>
          <a:p>
            <a:r>
              <a:rPr lang="en-US" sz="3200" dirty="0"/>
              <a:t>GWAS w/o accounting for population structure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34</a:t>
            </a:fld>
            <a:endParaRPr lang="en-US"/>
          </a:p>
        </p:txBody>
      </p:sp>
      <p:pic>
        <p:nvPicPr>
          <p:cNvPr id="4" name="Picture 3" descr="gwas_no-p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988" y="1323063"/>
            <a:ext cx="4514177" cy="31907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98471" y="5395633"/>
            <a:ext cx="36984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Bernardo, 2010, Breeding for quantitative traits in plants</a:t>
            </a:r>
          </a:p>
          <a:p>
            <a:r>
              <a:rPr lang="en-US" sz="1200" dirty="0" err="1"/>
              <a:t>Eathington</a:t>
            </a:r>
            <a:r>
              <a:rPr lang="en-US" sz="1200" dirty="0"/>
              <a:t> </a:t>
            </a:r>
            <a:r>
              <a:rPr lang="en-US" sz="1200" i="1" dirty="0"/>
              <a:t>et al</a:t>
            </a:r>
            <a:r>
              <a:rPr lang="en-US" sz="1200" dirty="0"/>
              <a:t>., 2007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96283" y="1898404"/>
            <a:ext cx="23278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750 soybean inbred lines</a:t>
            </a:r>
          </a:p>
          <a:p>
            <a:endParaRPr lang="en-US" sz="2400" dirty="0"/>
          </a:p>
          <a:p>
            <a:r>
              <a:rPr lang="en-US" sz="2400" dirty="0"/>
              <a:t>49 markers on 15 chromosomes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4C423-F6EF-C252-DEB3-D2AE5E064376}"/>
              </a:ext>
            </a:extLst>
          </p:cNvPr>
          <p:cNvSpPr txBox="1"/>
          <p:nvPr/>
        </p:nvSpPr>
        <p:spPr>
          <a:xfrm>
            <a:off x="1620115" y="4613374"/>
            <a:ext cx="30839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Bernardo R, Quantitative traits in plants</a:t>
            </a:r>
          </a:p>
        </p:txBody>
      </p:sp>
    </p:spTree>
    <p:extLst>
      <p:ext uri="{BB962C8B-B14F-4D97-AF65-F5344CB8AC3E}">
        <p14:creationId xmlns:p14="http://schemas.microsoft.com/office/powerpoint/2010/main" val="3675647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2016-04-06 01.09.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1086152"/>
            <a:ext cx="8229600" cy="28855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02236" y="3983327"/>
            <a:ext cx="3805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McCarthy et al., Nature Review Genetics, 2008: 9:356-369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Manhattan plot</a:t>
            </a:r>
          </a:p>
        </p:txBody>
      </p:sp>
      <p:sp>
        <p:nvSpPr>
          <p:cNvPr id="9" name="Rectangle 8"/>
          <p:cNvSpPr/>
          <p:nvPr/>
        </p:nvSpPr>
        <p:spPr>
          <a:xfrm>
            <a:off x="1803453" y="4380965"/>
            <a:ext cx="55370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association does not imply causation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621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7626" y="102393"/>
            <a:ext cx="8229600" cy="785979"/>
          </a:xfrm>
        </p:spPr>
        <p:txBody>
          <a:bodyPr>
            <a:normAutofit/>
          </a:bodyPr>
          <a:lstStyle/>
          <a:p>
            <a:r>
              <a:rPr lang="en-US" sz="3200" dirty="0"/>
              <a:t>GWAS p-value threshold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12539"/>
            <a:ext cx="8229600" cy="3505719"/>
          </a:xfrm>
        </p:spPr>
        <p:txBody>
          <a:bodyPr>
            <a:normAutofit/>
          </a:bodyPr>
          <a:lstStyle/>
          <a:p>
            <a:r>
              <a:rPr lang="en-US" sz="2800" dirty="0"/>
              <a:t>5×10</a:t>
            </a:r>
            <a:r>
              <a:rPr lang="en-US" sz="2800" baseline="30000" dirty="0"/>
              <a:t>−8</a:t>
            </a:r>
            <a:r>
              <a:rPr lang="en-US" sz="2800" dirty="0"/>
              <a:t> has become a standard (Human GWAS)</a:t>
            </a:r>
          </a:p>
          <a:p>
            <a:r>
              <a:rPr lang="en-US" sz="2800" dirty="0"/>
              <a:t>naive </a:t>
            </a:r>
            <a:r>
              <a:rPr lang="en-US" sz="2800" dirty="0" err="1"/>
              <a:t>Bonferroni</a:t>
            </a:r>
            <a:r>
              <a:rPr lang="en-US" sz="2800" dirty="0"/>
              <a:t> correction (conservative due to the assumption that every genetic variant tested is independent of the rest)</a:t>
            </a:r>
          </a:p>
          <a:p>
            <a:r>
              <a:rPr lang="en-US" sz="2800" dirty="0"/>
              <a:t>false discovery rate procedures</a:t>
            </a:r>
          </a:p>
          <a:p>
            <a:r>
              <a:rPr lang="en-US" sz="2800" dirty="0"/>
              <a:t>permutation based-approaches</a:t>
            </a:r>
          </a:p>
          <a:p>
            <a:r>
              <a:rPr lang="en-US" sz="2800" dirty="0"/>
              <a:t>Bayesian approaches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70510" y="4582597"/>
            <a:ext cx="578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European Journal of Human Genetics, 24:1202–1205 (2016)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DEFD529-EBE4-4BE0-FD9A-9E35A3F6556B}"/>
              </a:ext>
            </a:extLst>
          </p:cNvPr>
          <p:cNvSpPr txBox="1"/>
          <p:nvPr/>
        </p:nvSpPr>
        <p:spPr>
          <a:xfrm>
            <a:off x="5598945" y="2340917"/>
            <a:ext cx="2213298" cy="4616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/>
              <a:t>0.05 / # markers</a:t>
            </a:r>
          </a:p>
        </p:txBody>
      </p:sp>
    </p:spTree>
    <p:extLst>
      <p:ext uri="{BB962C8B-B14F-4D97-AF65-F5344CB8AC3E}">
        <p14:creationId xmlns:p14="http://schemas.microsoft.com/office/powerpoint/2010/main" val="19150078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5677" y="193561"/>
            <a:ext cx="7720503" cy="872318"/>
          </a:xfrm>
        </p:spPr>
        <p:txBody>
          <a:bodyPr>
            <a:noAutofit/>
          </a:bodyPr>
          <a:lstStyle/>
          <a:p>
            <a:pPr marL="0" indent="0">
              <a:lnSpc>
                <a:spcPts val="2625"/>
              </a:lnSpc>
              <a:buNone/>
            </a:pPr>
            <a:r>
              <a:rPr lang="en-US" sz="3200" dirty="0">
                <a:cs typeface="Arial" panose="020B0604020202020204" pitchFamily="34" charset="0"/>
              </a:rPr>
              <a:t>k-</a:t>
            </a:r>
            <a:r>
              <a:rPr lang="en-US" sz="3200" dirty="0" err="1">
                <a:cs typeface="Arial" panose="020B0604020202020204" pitchFamily="34" charset="0"/>
              </a:rPr>
              <a:t>mer</a:t>
            </a:r>
            <a:r>
              <a:rPr lang="en-US" sz="3200" dirty="0">
                <a:cs typeface="Arial" panose="020B0604020202020204" pitchFamily="34" charset="0"/>
              </a:rPr>
              <a:t> GWAS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1526067" y="2442802"/>
            <a:ext cx="1040956" cy="1977465"/>
            <a:chOff x="2630891" y="2042672"/>
            <a:chExt cx="574555" cy="2636619"/>
          </a:xfrm>
        </p:grpSpPr>
        <p:sp>
          <p:nvSpPr>
            <p:cNvPr id="9" name="TextBox 8"/>
            <p:cNvSpPr txBox="1"/>
            <p:nvPr/>
          </p:nvSpPr>
          <p:spPr>
            <a:xfrm>
              <a:off x="2644323" y="2504337"/>
              <a:ext cx="526619" cy="21749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ATG</a:t>
              </a:r>
            </a:p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TGG</a:t>
              </a:r>
            </a:p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GGC</a:t>
              </a:r>
            </a:p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GCG</a:t>
              </a:r>
            </a:p>
            <a:p>
              <a:pPr marL="257175" indent="-257175">
                <a:buFont typeface="+mj-lt"/>
                <a:buAutoNum type="arabicPeriod"/>
              </a:pPr>
              <a:r>
                <a:rPr lang="en-US" sz="2000" dirty="0">
                  <a:latin typeface="Courier"/>
                  <a:cs typeface="Courier"/>
                </a:rPr>
                <a:t>CGT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630891" y="2042672"/>
              <a:ext cx="574555" cy="533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008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3-mer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588798" y="1740137"/>
            <a:ext cx="3673291" cy="430888"/>
            <a:chOff x="-427080" y="4406737"/>
            <a:chExt cx="3808581" cy="574517"/>
          </a:xfrm>
        </p:grpSpPr>
        <p:sp>
          <p:nvSpPr>
            <p:cNvPr id="3" name="TextBox 2"/>
            <p:cNvSpPr txBox="1"/>
            <p:nvPr/>
          </p:nvSpPr>
          <p:spPr>
            <a:xfrm>
              <a:off x="867091" y="4447774"/>
              <a:ext cx="2514410" cy="5334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Courier"/>
                  <a:cs typeface="Courier"/>
                </a:rPr>
                <a:t>A T G G C G T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-427080" y="4406737"/>
              <a:ext cx="1344925" cy="5334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8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sequence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858694" y="1368434"/>
            <a:ext cx="879887" cy="748732"/>
            <a:chOff x="3293529" y="2532008"/>
            <a:chExt cx="1173182" cy="998308"/>
          </a:xfrm>
        </p:grpSpPr>
        <p:sp>
          <p:nvSpPr>
            <p:cNvPr id="32" name="Rectangle 31"/>
            <p:cNvSpPr/>
            <p:nvPr/>
          </p:nvSpPr>
          <p:spPr>
            <a:xfrm>
              <a:off x="3293529" y="3095596"/>
              <a:ext cx="1173182" cy="434720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363738" y="2532008"/>
              <a:ext cx="1032761" cy="5334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rgbClr val="008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(k=3)</a:t>
              </a:r>
            </a:p>
          </p:txBody>
        </p:sp>
      </p:grp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EF790A84-7670-3C91-CC6E-39D11C7DD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86FFA-6B8F-6844-B24E-EB860EB0BCD9}" type="slidenum">
              <a:rPr lang="en-US" smtClean="0"/>
              <a:t>37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22578C-EFE2-E315-BE0B-1729ABC2A8AA}"/>
              </a:ext>
            </a:extLst>
          </p:cNvPr>
          <p:cNvSpPr txBox="1"/>
          <p:nvPr/>
        </p:nvSpPr>
        <p:spPr>
          <a:xfrm>
            <a:off x="4283786" y="3604659"/>
            <a:ext cx="3636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Rahman </a:t>
            </a:r>
            <a:r>
              <a:rPr lang="en-US" i="1" dirty="0">
                <a:latin typeface="+mj-lt"/>
              </a:rPr>
              <a:t>et al</a:t>
            </a:r>
            <a:r>
              <a:rPr lang="en-US" dirty="0">
                <a:latin typeface="+mj-lt"/>
              </a:rPr>
              <a:t>., </a:t>
            </a:r>
            <a:r>
              <a:rPr lang="en-US" dirty="0" err="1">
                <a:latin typeface="+mj-lt"/>
              </a:rPr>
              <a:t>Elife</a:t>
            </a:r>
            <a:r>
              <a:rPr lang="en-US" dirty="0">
                <a:latin typeface="+mj-lt"/>
              </a:rPr>
              <a:t>, 2018</a:t>
            </a:r>
          </a:p>
          <a:p>
            <a:r>
              <a:rPr lang="en-US" dirty="0" err="1">
                <a:latin typeface="+mj-lt"/>
              </a:rPr>
              <a:t>Voichek</a:t>
            </a:r>
            <a:r>
              <a:rPr lang="en-US" dirty="0">
                <a:latin typeface="+mj-lt"/>
              </a:rPr>
              <a:t> </a:t>
            </a:r>
            <a:r>
              <a:rPr lang="en-US" i="1" dirty="0">
                <a:latin typeface="+mj-lt"/>
              </a:rPr>
              <a:t>et al</a:t>
            </a:r>
            <a:r>
              <a:rPr lang="en-US" dirty="0">
                <a:latin typeface="+mj-lt"/>
              </a:rPr>
              <a:t>., Nature Genetics, 2020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4473CC-795A-9071-10A1-E2634CEB286B}"/>
              </a:ext>
            </a:extLst>
          </p:cNvPr>
          <p:cNvSpPr txBox="1"/>
          <p:nvPr/>
        </p:nvSpPr>
        <p:spPr>
          <a:xfrm>
            <a:off x="4283786" y="1642583"/>
            <a:ext cx="3720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  <a:cs typeface="Arial" panose="020B0604020202020204" pitchFamily="34" charset="0"/>
              </a:rPr>
              <a:t>Occurrence counts of k-</a:t>
            </a:r>
            <a:r>
              <a:rPr lang="en-US" sz="2400" dirty="0" err="1">
                <a:latin typeface="+mj-lt"/>
                <a:cs typeface="Arial" panose="020B0604020202020204" pitchFamily="34" charset="0"/>
              </a:rPr>
              <a:t>mers</a:t>
            </a:r>
            <a:r>
              <a:rPr lang="en-US" sz="2400" dirty="0">
                <a:latin typeface="+mj-lt"/>
                <a:cs typeface="Arial" panose="020B0604020202020204" pitchFamily="34" charset="0"/>
              </a:rPr>
              <a:t> from whole genome sequencing reads</a:t>
            </a:r>
          </a:p>
        </p:txBody>
      </p:sp>
    </p:spTree>
    <p:extLst>
      <p:ext uri="{BB962C8B-B14F-4D97-AF65-F5344CB8AC3E}">
        <p14:creationId xmlns:p14="http://schemas.microsoft.com/office/powerpoint/2010/main" val="2864150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4A133-63E0-A347-825E-2580208B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227" y="107477"/>
            <a:ext cx="8693545" cy="696660"/>
          </a:xfrm>
        </p:spPr>
        <p:txBody>
          <a:bodyPr>
            <a:normAutofit fontScale="90000"/>
          </a:bodyPr>
          <a:lstStyle/>
          <a:p>
            <a:r>
              <a:rPr lang="en-US" sz="2800" b="1" dirty="0">
                <a:solidFill>
                  <a:srgbClr val="FF0000"/>
                </a:solidFill>
                <a:latin typeface="+mn-lt"/>
                <a:ea typeface="ＭＳ Ｐゴシック" charset="0"/>
                <a:cs typeface="Calibri Light" panose="020F0302020204030204" pitchFamily="34" charset="0"/>
              </a:rPr>
              <a:t>SHORT</a:t>
            </a:r>
            <a:r>
              <a:rPr lang="en-US" sz="2800" dirty="0">
                <a:latin typeface="+mn-lt"/>
                <a:ea typeface="ＭＳ Ｐゴシック" charset="0"/>
                <a:cs typeface="Calibri Light" panose="020F0302020204030204" pitchFamily="34" charset="0"/>
              </a:rPr>
              <a:t> k-</a:t>
            </a:r>
            <a:r>
              <a:rPr lang="en-US" sz="2800" dirty="0" err="1">
                <a:latin typeface="+mn-lt"/>
                <a:ea typeface="ＭＳ Ｐゴシック" charset="0"/>
                <a:cs typeface="Calibri Light" panose="020F0302020204030204" pitchFamily="34" charset="0"/>
              </a:rPr>
              <a:t>mer</a:t>
            </a:r>
            <a:r>
              <a:rPr lang="en-US" sz="2800" dirty="0">
                <a:latin typeface="+mn-lt"/>
                <a:ea typeface="ＭＳ Ｐゴシック" charset="0"/>
                <a:cs typeface="Calibri Light" panose="020F0302020204030204" pitchFamily="34" charset="0"/>
              </a:rPr>
              <a:t> markers represent a wide range of genomic variants</a:t>
            </a:r>
            <a:endParaRPr lang="en-US" sz="2800" dirty="0">
              <a:latin typeface="+mn-lt"/>
              <a:cs typeface="Calibri Light" panose="020F0302020204030204" pitchFamily="34" charset="0"/>
            </a:endParaRPr>
          </a:p>
        </p:txBody>
      </p:sp>
      <p:pic>
        <p:nvPicPr>
          <p:cNvPr id="6" name="Picture 5" descr="A diagram of a number of data&#10;&#10;Description automatically generated with medium confidence">
            <a:extLst>
              <a:ext uri="{FF2B5EF4-FFF2-40B4-BE49-F238E27FC236}">
                <a16:creationId xmlns:a16="http://schemas.microsoft.com/office/drawing/2014/main" id="{E1D213ED-5226-5117-8479-815C56DDF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227" y="970214"/>
            <a:ext cx="8571863" cy="336324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DDA974-D2B9-4C6E-F198-DDAC9C8B6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86FFA-6B8F-6844-B24E-EB860EB0BCD9}" type="slidenum">
              <a:rPr lang="en-US" smtClean="0"/>
              <a:t>38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1DA922-57B4-C197-CC2B-95804FDF73B3}"/>
              </a:ext>
            </a:extLst>
          </p:cNvPr>
          <p:cNvSpPr txBox="1"/>
          <p:nvPr/>
        </p:nvSpPr>
        <p:spPr>
          <a:xfrm>
            <a:off x="745434" y="4582597"/>
            <a:ext cx="219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 et al, 2024, Plant J</a:t>
            </a:r>
          </a:p>
        </p:txBody>
      </p:sp>
    </p:spTree>
    <p:extLst>
      <p:ext uri="{BB962C8B-B14F-4D97-AF65-F5344CB8AC3E}">
        <p14:creationId xmlns:p14="http://schemas.microsoft.com/office/powerpoint/2010/main" val="39080591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9957" y="1665332"/>
            <a:ext cx="8213395" cy="754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What is the difference between QTL and GWAS?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18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15059"/>
            <a:ext cx="8229600" cy="611884"/>
          </a:xfrm>
        </p:spPr>
        <p:txBody>
          <a:bodyPr>
            <a:normAutofit/>
          </a:bodyPr>
          <a:lstStyle/>
          <a:p>
            <a:r>
              <a:rPr lang="en-US" sz="3200" dirty="0"/>
              <a:t>QTL mapping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514930" y="1915758"/>
            <a:ext cx="2432956" cy="2922592"/>
            <a:chOff x="-9760" y="1760303"/>
            <a:chExt cx="2432956" cy="2922592"/>
          </a:xfrm>
        </p:grpSpPr>
        <p:sp>
          <p:nvSpPr>
            <p:cNvPr id="4" name="Rectangle 3"/>
            <p:cNvSpPr/>
            <p:nvPr/>
          </p:nvSpPr>
          <p:spPr>
            <a:xfrm>
              <a:off x="-9760" y="1760303"/>
              <a:ext cx="2432956" cy="574123"/>
            </a:xfrm>
            <a:prstGeom prst="rect">
              <a:avLst/>
            </a:prstGeom>
            <a:noFill/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rgbClr val="17375E"/>
                  </a:solidFill>
                </a:rPr>
                <a:t>Population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-9760" y="3972179"/>
              <a:ext cx="2432956" cy="710716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rgbClr val="17375E"/>
                  </a:solidFill>
                </a:rPr>
                <a:t>QTLs</a:t>
              </a:r>
            </a:p>
          </p:txBody>
        </p:sp>
        <p:cxnSp>
          <p:nvCxnSpPr>
            <p:cNvPr id="6" name="Straight Arrow Connector 5"/>
            <p:cNvCxnSpPr>
              <a:stCxn id="4" idx="2"/>
              <a:endCxn id="5" idx="0"/>
            </p:cNvCxnSpPr>
            <p:nvPr/>
          </p:nvCxnSpPr>
          <p:spPr>
            <a:xfrm>
              <a:off x="1206718" y="2334426"/>
              <a:ext cx="0" cy="163775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ounded Rectangle 9"/>
          <p:cNvSpPr/>
          <p:nvPr/>
        </p:nvSpPr>
        <p:spPr>
          <a:xfrm>
            <a:off x="457201" y="2905027"/>
            <a:ext cx="2167165" cy="84908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404040"/>
                </a:solidFill>
                <a:latin typeface="Optima"/>
                <a:cs typeface="Optima"/>
              </a:rPr>
              <a:t>traits of interest: </a:t>
            </a:r>
            <a:r>
              <a:rPr lang="en-US" sz="2000" b="1" dirty="0" err="1">
                <a:solidFill>
                  <a:srgbClr val="404040"/>
                </a:solidFill>
                <a:latin typeface="Optima"/>
                <a:cs typeface="Optima"/>
              </a:rPr>
              <a:t>phenotyping</a:t>
            </a:r>
            <a:endParaRPr lang="en-US" sz="2000" b="1" dirty="0">
              <a:solidFill>
                <a:srgbClr val="404040"/>
              </a:solidFill>
              <a:latin typeface="Optima"/>
              <a:cs typeface="Optima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838450" y="2912284"/>
            <a:ext cx="2154465" cy="841828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404040"/>
                </a:solidFill>
                <a:latin typeface="Optima"/>
                <a:cs typeface="Optima"/>
              </a:rPr>
              <a:t>Certain platform: </a:t>
            </a:r>
            <a:r>
              <a:rPr lang="en-US" sz="2000" b="1" dirty="0">
                <a:solidFill>
                  <a:srgbClr val="404040"/>
                </a:solidFill>
                <a:latin typeface="Optima"/>
                <a:cs typeface="Optima"/>
              </a:rPr>
              <a:t>genotyping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0426" y="764706"/>
            <a:ext cx="85786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</a:t>
            </a:r>
            <a:r>
              <a:rPr lang="en-US" sz="2400" b="1" dirty="0"/>
              <a:t>Q</a:t>
            </a:r>
            <a:r>
              <a:rPr lang="en-US" sz="2400" dirty="0"/>
              <a:t>uantitative </a:t>
            </a:r>
            <a:r>
              <a:rPr lang="en-US" sz="2400" b="1" dirty="0"/>
              <a:t>T</a:t>
            </a:r>
            <a:r>
              <a:rPr lang="en-US" sz="2400" dirty="0"/>
              <a:t>rait </a:t>
            </a:r>
            <a:r>
              <a:rPr lang="en-US" sz="2400" b="1" dirty="0"/>
              <a:t>L</a:t>
            </a:r>
            <a:r>
              <a:rPr lang="en-US" sz="2400" dirty="0"/>
              <a:t>ocus (QTL) is </a:t>
            </a:r>
            <a:r>
              <a:rPr lang="en-US" sz="2400" b="1" u="sng" dirty="0">
                <a:solidFill>
                  <a:schemeClr val="tx2">
                    <a:lumMod val="75000"/>
                  </a:schemeClr>
                </a:solidFill>
              </a:rPr>
              <a:t>a genomic locus </a:t>
            </a:r>
            <a:r>
              <a:rPr lang="en-US" sz="2400" dirty="0"/>
              <a:t>that genetically influence variation in a phenotype of a quantitative trait.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58741" y="2046699"/>
            <a:ext cx="37602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 genetic linkage map or a physical map would be helpful to identify QTLs and locate them on a map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9246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0415083"/>
              </p:ext>
            </p:extLst>
          </p:nvPr>
        </p:nvGraphicFramePr>
        <p:xfrm>
          <a:off x="693913" y="1119746"/>
          <a:ext cx="7992887" cy="359099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39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27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03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2275"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1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Attribute</a:t>
                      </a:r>
                      <a:endParaRPr lang="en-IN" sz="2000" b="1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1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QTL mapping </a:t>
                      </a:r>
                      <a:endParaRPr lang="en-IN" sz="2000" b="1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1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Association genetics</a:t>
                      </a:r>
                      <a:endParaRPr lang="en-IN" sz="2000" b="1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17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baseline="0" dirty="0"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Populations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i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Typically from biparental lines; Limited recombination</a:t>
                      </a:r>
                      <a:endParaRPr lang="en-IN" sz="2000" b="0" i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from diverse lines, taking advantage of historic recombination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308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dirty="0">
                          <a:latin typeface="+mn-lt"/>
                        </a:rPr>
                        <a:t>Markers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dirty="0">
                          <a:latin typeface="+mn-lt"/>
                        </a:rPr>
                        <a:t>for genome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dirty="0">
                          <a:latin typeface="+mn-lt"/>
                        </a:rPr>
                        <a:t>coverage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 high-density markers required</a:t>
                      </a:r>
                      <a:endParaRPr lang="en-IN" sz="2000" b="0" baseline="300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high-density markers required</a:t>
                      </a:r>
                      <a:endParaRPr lang="en-IN" sz="2000" b="0" baseline="300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2243">
                <a:tc>
                  <a:txBody>
                    <a:bodyPr/>
                    <a:lstStyle/>
                    <a:p>
                      <a:pPr algn="l"/>
                      <a:r>
                        <a:rPr lang="en-IN" sz="2000" b="0" baseline="0" dirty="0"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Resolution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Limited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b="0" baseline="0" dirty="0"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High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Comparison between QTL and GWAS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09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2" name="Title 13"/>
          <p:cNvSpPr>
            <a:spLocks noGrp="1"/>
          </p:cNvSpPr>
          <p:nvPr>
            <p:ph type="title"/>
          </p:nvPr>
        </p:nvSpPr>
        <p:spPr>
          <a:xfrm>
            <a:off x="1835856" y="191284"/>
            <a:ext cx="6850944" cy="723900"/>
          </a:xfrm>
        </p:spPr>
        <p:txBody>
          <a:bodyPr>
            <a:noAutofit/>
          </a:bodyPr>
          <a:lstStyle/>
          <a:p>
            <a:r>
              <a:rPr lang="en-US" sz="2800" dirty="0">
                <a:ea typeface="ＭＳ Ｐゴシック" charset="0"/>
              </a:rPr>
              <a:t>Sequencing technology is an excellent tool to genotype many loci in parallel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3822857" y="1267297"/>
            <a:ext cx="1290108" cy="11853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822858" y="1478963"/>
            <a:ext cx="1290109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4467911" y="1123366"/>
            <a:ext cx="0" cy="6096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47" y="206776"/>
            <a:ext cx="1558851" cy="1266689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562443" y="1665625"/>
            <a:ext cx="6340197" cy="2862322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  <a:endParaRPr lang="en-US" sz="2000" dirty="0">
              <a:solidFill>
                <a:srgbClr val="7F7F7F"/>
              </a:solidFill>
              <a:latin typeface="Courier"/>
              <a:ea typeface="ＭＳ Ｐゴシック" charset="-128"/>
              <a:cs typeface="Courier"/>
            </a:endParaRPr>
          </a:p>
          <a:p>
            <a:pPr>
              <a:defRPr/>
            </a:pP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-----------------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rgbClr val="984807"/>
                </a:solidFill>
                <a:latin typeface="Courier"/>
                <a:ea typeface="ＭＳ Ｐゴシック" charset="-128"/>
                <a:cs typeface="Courier"/>
              </a:rPr>
              <a:t>/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--------------------</a:t>
            </a:r>
          </a:p>
          <a:p>
            <a:pPr>
              <a:defRPr/>
            </a:pP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                 1</a:t>
            </a:r>
            <a:r>
              <a:rPr lang="en-US" sz="2000" dirty="0">
                <a:solidFill>
                  <a:srgbClr val="984807"/>
                </a:solidFill>
                <a:latin typeface="Courier"/>
                <a:ea typeface="ＭＳ Ｐゴシック" charset="-128"/>
                <a:cs typeface="Courier"/>
              </a:rPr>
              <a:t>/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0</a:t>
            </a:r>
            <a:endParaRPr lang="en-US" sz="2000" dirty="0">
              <a:solidFill>
                <a:srgbClr val="7F7F7F"/>
              </a:solidFill>
              <a:latin typeface="Courier"/>
              <a:ea typeface="ＭＳ Ｐゴシック" charset="-128"/>
              <a:cs typeface="Courier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48741" y="4490551"/>
            <a:ext cx="1102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70335" y="4080769"/>
            <a:ext cx="200978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Genotyping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013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7824"/>
            <a:ext cx="8229600" cy="734175"/>
          </a:xfrm>
        </p:spPr>
        <p:txBody>
          <a:bodyPr>
            <a:normAutofit/>
          </a:bodyPr>
          <a:lstStyle/>
          <a:p>
            <a:r>
              <a:rPr lang="en-US" sz="3200" dirty="0" err="1"/>
              <a:t>Phenotyping</a:t>
            </a:r>
            <a:endParaRPr lang="en-US" sz="3200" dirty="0"/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900953" y="4767263"/>
            <a:ext cx="92044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000" dirty="0" err="1"/>
              <a:t>wikimedia.org</a:t>
            </a:r>
            <a:endParaRPr lang="en-US" sz="1000" dirty="0"/>
          </a:p>
        </p:txBody>
      </p:sp>
      <p:sp>
        <p:nvSpPr>
          <p:cNvPr id="9" name="Rectangle 8"/>
          <p:cNvSpPr/>
          <p:nvPr/>
        </p:nvSpPr>
        <p:spPr>
          <a:xfrm>
            <a:off x="4065409" y="4065408"/>
            <a:ext cx="7652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/>
              <a:t>agphd.com</a:t>
            </a:r>
            <a:endParaRPr lang="en-US" sz="100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 descr="Screenshot 2017-03-28 08.48.4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5409" y="1078092"/>
            <a:ext cx="4504936" cy="2987316"/>
          </a:xfrm>
          <a:prstGeom prst="rect">
            <a:avLst/>
          </a:prstGeom>
        </p:spPr>
      </p:pic>
      <p:pic>
        <p:nvPicPr>
          <p:cNvPr id="6" name="Picture 5" descr="Screenshot 2017-03-28 08.48.5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696" y="1022129"/>
            <a:ext cx="2494692" cy="374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62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4807" y="43516"/>
            <a:ext cx="8229600" cy="750203"/>
          </a:xfrm>
        </p:spPr>
        <p:txBody>
          <a:bodyPr>
            <a:normAutofit/>
          </a:bodyPr>
          <a:lstStyle/>
          <a:p>
            <a:r>
              <a:rPr lang="en-US" sz="3200" dirty="0"/>
              <a:t>Mapping populations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 txBox="1">
            <a:spLocks noGrp="1"/>
          </p:cNvSpPr>
          <p:nvPr>
            <p:ph idx="1"/>
          </p:nvPr>
        </p:nvSpPr>
        <p:spPr>
          <a:xfrm>
            <a:off x="410414" y="1609464"/>
            <a:ext cx="4326826" cy="15573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+mj-lt"/>
              <a:buAutoNum type="arabicPeriod"/>
            </a:pPr>
            <a:r>
              <a:rPr lang="en-US" sz="2800" dirty="0"/>
              <a:t>F1, F2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Recombinant Inbred Lines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Double haploid (DH) lines</a:t>
            </a:r>
          </a:p>
        </p:txBody>
      </p:sp>
      <p:sp>
        <p:nvSpPr>
          <p:cNvPr id="6" name="Rounded Rectangle 5"/>
          <p:cNvSpPr/>
          <p:nvPr/>
        </p:nvSpPr>
        <p:spPr>
          <a:xfrm rot="16200000">
            <a:off x="6444552" y="1639868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 rot="16200000">
            <a:off x="5514314" y="1625552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 rot="16200000">
            <a:off x="5353475" y="1625550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 rot="16200000">
            <a:off x="6596952" y="1640034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5689170" y="3562865"/>
            <a:ext cx="269873" cy="725878"/>
            <a:chOff x="4118306" y="2810142"/>
            <a:chExt cx="269873" cy="725878"/>
          </a:xfrm>
        </p:grpSpPr>
        <p:grpSp>
          <p:nvGrpSpPr>
            <p:cNvPr id="11" name="Group 10"/>
            <p:cNvGrpSpPr/>
            <p:nvPr/>
          </p:nvGrpSpPr>
          <p:grpSpPr>
            <a:xfrm rot="16200000">
              <a:off x="3814104" y="3114345"/>
              <a:ext cx="725877" cy="117473"/>
              <a:chOff x="5528733" y="2791016"/>
              <a:chExt cx="2887137" cy="118534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 rot="16200000">
              <a:off x="3966504" y="3114344"/>
              <a:ext cx="725877" cy="117473"/>
              <a:chOff x="5528733" y="2791016"/>
              <a:chExt cx="2887137" cy="118534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4662245" y="3562867"/>
            <a:ext cx="270935" cy="711559"/>
            <a:chOff x="2882893" y="2810143"/>
            <a:chExt cx="270935" cy="711559"/>
          </a:xfrm>
        </p:grpSpPr>
        <p:grpSp>
          <p:nvGrpSpPr>
            <p:cNvPr id="18" name="Group 17"/>
            <p:cNvGrpSpPr/>
            <p:nvPr/>
          </p:nvGrpSpPr>
          <p:grpSpPr>
            <a:xfrm rot="16200000">
              <a:off x="2586381" y="3106655"/>
              <a:ext cx="711559" cy="118535"/>
              <a:chOff x="5528733" y="2580422"/>
              <a:chExt cx="2887133" cy="118533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 rot="16200000">
              <a:off x="2738781" y="3106655"/>
              <a:ext cx="711559" cy="118535"/>
              <a:chOff x="5528733" y="2580422"/>
              <a:chExt cx="2887133" cy="118533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4" name="Group 23"/>
          <p:cNvGrpSpPr/>
          <p:nvPr/>
        </p:nvGrpSpPr>
        <p:grpSpPr>
          <a:xfrm>
            <a:off x="7741961" y="3562865"/>
            <a:ext cx="270938" cy="698748"/>
            <a:chOff x="5962610" y="2810142"/>
            <a:chExt cx="270938" cy="698748"/>
          </a:xfrm>
        </p:grpSpPr>
        <p:grpSp>
          <p:nvGrpSpPr>
            <p:cNvPr id="25" name="Group 24"/>
            <p:cNvGrpSpPr/>
            <p:nvPr/>
          </p:nvGrpSpPr>
          <p:grpSpPr>
            <a:xfrm>
              <a:off x="5962610" y="2810142"/>
              <a:ext cx="118538" cy="698748"/>
              <a:chOff x="5962610" y="2980134"/>
              <a:chExt cx="118538" cy="698748"/>
            </a:xfrm>
          </p:grpSpPr>
          <p:grpSp>
            <p:nvGrpSpPr>
              <p:cNvPr id="31" name="Group 30"/>
              <p:cNvGrpSpPr/>
              <p:nvPr/>
            </p:nvGrpSpPr>
            <p:grpSpPr>
              <a:xfrm rot="16200000">
                <a:off x="5827971" y="3425704"/>
                <a:ext cx="387818" cy="118537"/>
                <a:chOff x="5528737" y="2580422"/>
                <a:chExt cx="1573562" cy="118535"/>
              </a:xfrm>
            </p:grpSpPr>
            <p:sp>
              <p:nvSpPr>
                <p:cNvPr id="33" name="Rounded Rectangle 32"/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ounded Rectangle 33"/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2" name="Rounded Rectangle 31"/>
              <p:cNvSpPr/>
              <p:nvPr/>
            </p:nvSpPr>
            <p:spPr>
              <a:xfrm rot="16200000">
                <a:off x="5858670" y="3084074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6115010" y="2810142"/>
              <a:ext cx="118538" cy="698748"/>
              <a:chOff x="6115010" y="2991776"/>
              <a:chExt cx="118538" cy="698748"/>
            </a:xfrm>
          </p:grpSpPr>
          <p:grpSp>
            <p:nvGrpSpPr>
              <p:cNvPr id="27" name="Group 26"/>
              <p:cNvGrpSpPr/>
              <p:nvPr/>
            </p:nvGrpSpPr>
            <p:grpSpPr>
              <a:xfrm rot="16200000">
                <a:off x="5980371" y="3437346"/>
                <a:ext cx="387818" cy="118537"/>
                <a:chOff x="5528737" y="2580422"/>
                <a:chExt cx="1573562" cy="118535"/>
              </a:xfrm>
            </p:grpSpPr>
            <p:sp>
              <p:nvSpPr>
                <p:cNvPr id="29" name="Rounded Rectangle 28"/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ounded Rectangle 29"/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8" name="Rounded Rectangle 27"/>
              <p:cNvSpPr/>
              <p:nvPr/>
            </p:nvSpPr>
            <p:spPr>
              <a:xfrm rot="16200000">
                <a:off x="6011070" y="3095716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6715032" y="3562866"/>
            <a:ext cx="270938" cy="722959"/>
            <a:chOff x="4968866" y="2810142"/>
            <a:chExt cx="270938" cy="722959"/>
          </a:xfrm>
        </p:grpSpPr>
        <p:grpSp>
          <p:nvGrpSpPr>
            <p:cNvPr id="36" name="Group 35"/>
            <p:cNvGrpSpPr/>
            <p:nvPr/>
          </p:nvGrpSpPr>
          <p:grpSpPr>
            <a:xfrm>
              <a:off x="4968866" y="2810142"/>
              <a:ext cx="118538" cy="722959"/>
              <a:chOff x="4968866" y="2986203"/>
              <a:chExt cx="118538" cy="722959"/>
            </a:xfrm>
          </p:grpSpPr>
          <p:grpSp>
            <p:nvGrpSpPr>
              <p:cNvPr id="42" name="Group 41"/>
              <p:cNvGrpSpPr/>
              <p:nvPr/>
            </p:nvGrpSpPr>
            <p:grpSpPr>
              <a:xfrm rot="16200000">
                <a:off x="4760385" y="31946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44" name="Rounded Rectangle 43"/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ounded Rectangle 44"/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3" name="Rounded Rectangle 42"/>
              <p:cNvSpPr/>
              <p:nvPr/>
            </p:nvSpPr>
            <p:spPr>
              <a:xfrm rot="16200000">
                <a:off x="4892653" y="35144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5121266" y="2810142"/>
              <a:ext cx="118538" cy="722959"/>
              <a:chOff x="5121266" y="3138603"/>
              <a:chExt cx="118538" cy="722959"/>
            </a:xfrm>
          </p:grpSpPr>
          <p:grpSp>
            <p:nvGrpSpPr>
              <p:cNvPr id="38" name="Group 37"/>
              <p:cNvGrpSpPr/>
              <p:nvPr/>
            </p:nvGrpSpPr>
            <p:grpSpPr>
              <a:xfrm rot="16200000">
                <a:off x="4912785" y="33470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40" name="Rounded Rectangle 39"/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ounded Rectangle 40"/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Rounded Rectangle 38"/>
              <p:cNvSpPr/>
              <p:nvPr/>
            </p:nvSpPr>
            <p:spPr>
              <a:xfrm rot="16200000">
                <a:off x="5045053" y="36668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6" name="TextBox 45"/>
          <p:cNvSpPr txBox="1"/>
          <p:nvPr/>
        </p:nvSpPr>
        <p:spPr>
          <a:xfrm>
            <a:off x="6155535" y="1343604"/>
            <a:ext cx="39766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X</a:t>
            </a:r>
          </a:p>
        </p:txBody>
      </p:sp>
      <p:sp>
        <p:nvSpPr>
          <p:cNvPr id="47" name="Down Arrow 46"/>
          <p:cNvSpPr/>
          <p:nvPr/>
        </p:nvSpPr>
        <p:spPr>
          <a:xfrm>
            <a:off x="6194255" y="2292709"/>
            <a:ext cx="309393" cy="443075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Down Arrow 47"/>
          <p:cNvSpPr/>
          <p:nvPr/>
        </p:nvSpPr>
        <p:spPr>
          <a:xfrm>
            <a:off x="6194255" y="2900563"/>
            <a:ext cx="309393" cy="405396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696058" y="808702"/>
            <a:ext cx="1295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Parents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900307" y="4409993"/>
            <a:ext cx="1383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DH lines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8518071" y="3585112"/>
            <a:ext cx="456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...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6553200" y="2292709"/>
            <a:ext cx="2421471" cy="99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400" dirty="0"/>
              <a:t>haploid induction</a:t>
            </a:r>
          </a:p>
          <a:p>
            <a:pPr>
              <a:lnSpc>
                <a:spcPct val="80000"/>
              </a:lnSpc>
            </a:pPr>
            <a:endParaRPr lang="en-US" sz="2400" dirty="0"/>
          </a:p>
          <a:p>
            <a:pPr>
              <a:lnSpc>
                <a:spcPct val="80000"/>
              </a:lnSpc>
            </a:pPr>
            <a:r>
              <a:rPr lang="en-US" sz="2400" dirty="0"/>
              <a:t>genome doubling</a:t>
            </a:r>
          </a:p>
        </p:txBody>
      </p:sp>
    </p:spTree>
    <p:extLst>
      <p:ext uri="{BB962C8B-B14F-4D97-AF65-F5344CB8AC3E}">
        <p14:creationId xmlns:p14="http://schemas.microsoft.com/office/powerpoint/2010/main" val="3725843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ounded Rectangle 92"/>
          <p:cNvSpPr/>
          <p:nvPr/>
        </p:nvSpPr>
        <p:spPr>
          <a:xfrm>
            <a:off x="378760" y="1478887"/>
            <a:ext cx="8308040" cy="197457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378760" y="1850041"/>
            <a:ext cx="4303306" cy="646331"/>
            <a:chOff x="378760" y="1375447"/>
            <a:chExt cx="4303306" cy="646331"/>
          </a:xfrm>
        </p:grpSpPr>
        <p:sp>
          <p:nvSpPr>
            <p:cNvPr id="6" name="Rounded Rectangle 5"/>
            <p:cNvSpPr/>
            <p:nvPr/>
          </p:nvSpPr>
          <p:spPr>
            <a:xfrm>
              <a:off x="1794933" y="1531499"/>
              <a:ext cx="2887133" cy="11853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794933" y="1743165"/>
              <a:ext cx="2887133" cy="11853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78760" y="1531499"/>
              <a:ext cx="14161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tima"/>
                  <a:cs typeface="Optima"/>
                </a:rPr>
                <a:t>Chromosome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559592" y="1375447"/>
              <a:ext cx="28327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1</a:t>
              </a:r>
            </a:p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648" y="407034"/>
            <a:ext cx="8486836" cy="555095"/>
          </a:xfrm>
        </p:spPr>
        <p:txBody>
          <a:bodyPr>
            <a:noAutofit/>
          </a:bodyPr>
          <a:lstStyle/>
          <a:p>
            <a:r>
              <a:rPr lang="en-US" sz="2800" dirty="0">
                <a:latin typeface="Optima"/>
                <a:cs typeface="Optima"/>
              </a:rPr>
              <a:t>Mapping a </a:t>
            </a:r>
            <a:r>
              <a:rPr lang="en-US" sz="2800" dirty="0">
                <a:solidFill>
                  <a:srgbClr val="008000"/>
                </a:solidFill>
                <a:latin typeface="Optima"/>
                <a:cs typeface="Optima"/>
              </a:rPr>
              <a:t>causal genetic controlling component (X)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201" y="1533718"/>
            <a:ext cx="12676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Optima"/>
                <a:cs typeface="Optima"/>
              </a:rPr>
              <a:t>Map/Marker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5528734" y="1514499"/>
            <a:ext cx="2887133" cy="1726777"/>
            <a:chOff x="5528733" y="1039905"/>
            <a:chExt cx="2887133" cy="1726777"/>
          </a:xfrm>
        </p:grpSpPr>
        <p:sp>
          <p:nvSpPr>
            <p:cNvPr id="27" name="Rounded Rectangle 26"/>
            <p:cNvSpPr/>
            <p:nvPr/>
          </p:nvSpPr>
          <p:spPr>
            <a:xfrm>
              <a:off x="5528733" y="1759142"/>
              <a:ext cx="2887133" cy="11853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5528733" y="1547476"/>
              <a:ext cx="2887133" cy="11853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5528733" y="2647077"/>
              <a:ext cx="2887133" cy="119605"/>
              <a:chOff x="5528733" y="2791016"/>
              <a:chExt cx="2887133" cy="119605"/>
            </a:xfrm>
          </p:grpSpPr>
          <p:sp>
            <p:nvSpPr>
              <p:cNvPr id="32" name="Rounded Rectangle 31"/>
              <p:cNvSpPr/>
              <p:nvPr/>
            </p:nvSpPr>
            <p:spPr>
              <a:xfrm>
                <a:off x="5528733" y="2792088"/>
                <a:ext cx="2353742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7772400" y="2791016"/>
                <a:ext cx="643466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5528733" y="2436483"/>
              <a:ext cx="2887133" cy="118533"/>
              <a:chOff x="5528733" y="2580422"/>
              <a:chExt cx="2887133" cy="118533"/>
            </a:xfrm>
          </p:grpSpPr>
          <p:sp>
            <p:nvSpPr>
              <p:cNvPr id="31" name="Rounded Rectangle 30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Down Arrow 36"/>
            <p:cNvSpPr/>
            <p:nvPr/>
          </p:nvSpPr>
          <p:spPr>
            <a:xfrm>
              <a:off x="6891873" y="2004680"/>
              <a:ext cx="118534" cy="255596"/>
            </a:xfrm>
            <a:prstGeom prst="down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186009" y="1039905"/>
              <a:ext cx="15302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/>
                <a:t>Recombination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 flipH="1">
              <a:off x="7620007" y="1553570"/>
              <a:ext cx="2624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X</a:t>
              </a: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2091280" y="1533718"/>
            <a:ext cx="789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Optima"/>
                <a:cs typeface="Optima"/>
              </a:rPr>
              <a:t>A      B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3539082" y="1533718"/>
            <a:ext cx="823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Optima"/>
                <a:cs typeface="Optima"/>
              </a:rPr>
              <a:t>C      D</a:t>
            </a:r>
          </a:p>
        </p:txBody>
      </p:sp>
      <p:grpSp>
        <p:nvGrpSpPr>
          <p:cNvPr id="33" name="Group 32"/>
          <p:cNvGrpSpPr/>
          <p:nvPr/>
        </p:nvGrpSpPr>
        <p:grpSpPr>
          <a:xfrm>
            <a:off x="531912" y="1862163"/>
            <a:ext cx="4150154" cy="1584579"/>
            <a:chOff x="531912" y="1387569"/>
            <a:chExt cx="4150154" cy="1584579"/>
          </a:xfrm>
        </p:grpSpPr>
        <p:sp>
          <p:nvSpPr>
            <p:cNvPr id="20" name="TextBox 19"/>
            <p:cNvSpPr txBox="1"/>
            <p:nvPr/>
          </p:nvSpPr>
          <p:spPr>
            <a:xfrm>
              <a:off x="531912" y="2385666"/>
              <a:ext cx="10626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tima"/>
                  <a:cs typeface="Optima"/>
                </a:rPr>
                <a:t>Genotype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794933" y="1894930"/>
              <a:ext cx="2887133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200" dirty="0">
                  <a:solidFill>
                    <a:schemeClr val="bg1">
                      <a:lumMod val="65000"/>
                    </a:schemeClr>
                  </a:solidFill>
                  <a:latin typeface="Courier"/>
                  <a:ea typeface="ＭＳ Ｐゴシック" charset="-128"/>
                  <a:cs typeface="Courier"/>
                </a:rPr>
                <a:t>…1…1… …1…1…</a:t>
              </a:r>
            </a:p>
            <a:p>
              <a:pPr>
                <a:defRPr/>
              </a:pPr>
              <a:r>
                <a:rPr lang="en-US" sz="3200" dirty="0">
                  <a:solidFill>
                    <a:schemeClr val="bg1">
                      <a:lumMod val="65000"/>
                    </a:schemeClr>
                  </a:solidFill>
                  <a:latin typeface="Courier"/>
                  <a:ea typeface="ＭＳ Ｐゴシック" charset="-128"/>
                  <a:cs typeface="Courier"/>
                </a:rPr>
                <a:t>…0…0…</a:t>
              </a:r>
              <a:r>
                <a:rPr lang="en-US" sz="3200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 </a:t>
              </a:r>
              <a:r>
                <a:rPr lang="en-US" sz="3200" dirty="0">
                  <a:solidFill>
                    <a:schemeClr val="bg1">
                      <a:lumMod val="65000"/>
                    </a:schemeClr>
                  </a:solidFill>
                  <a:latin typeface="Courier"/>
                  <a:ea typeface="ＭＳ Ｐゴシック" charset="-128"/>
                  <a:cs typeface="Courier"/>
                </a:rPr>
                <a:t>…0…0…</a:t>
              </a:r>
              <a:endParaRPr lang="en-US" sz="32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243670" y="1387569"/>
              <a:ext cx="0" cy="6096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2726271" y="1387569"/>
              <a:ext cx="0" cy="6096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699936" y="1387569"/>
              <a:ext cx="0" cy="609600"/>
            </a:xfrm>
            <a:prstGeom prst="line">
              <a:avLst/>
            </a:prstGeom>
            <a:ln>
              <a:solidFill>
                <a:srgbClr val="7F7F7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182537" y="1387569"/>
              <a:ext cx="0" cy="609600"/>
            </a:xfrm>
            <a:prstGeom prst="line">
              <a:avLst/>
            </a:prstGeom>
            <a:ln>
              <a:solidFill>
                <a:srgbClr val="7F7F7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60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3F14B-0909-74E1-131B-8D107D6B9B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0337-0F02-974F-EF25-ABD89342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648" y="287763"/>
            <a:ext cx="8486836" cy="555095"/>
          </a:xfrm>
        </p:spPr>
        <p:txBody>
          <a:bodyPr>
            <a:noAutofit/>
          </a:bodyPr>
          <a:lstStyle/>
          <a:p>
            <a:r>
              <a:rPr lang="en-US" sz="2800" dirty="0">
                <a:latin typeface="Optima"/>
                <a:cs typeface="Optima"/>
              </a:rPr>
              <a:t>Mapping a </a:t>
            </a:r>
            <a:r>
              <a:rPr lang="en-US" sz="2800" dirty="0">
                <a:solidFill>
                  <a:srgbClr val="008000"/>
                </a:solidFill>
                <a:latin typeface="Optima"/>
                <a:cs typeface="Optima"/>
              </a:rPr>
              <a:t>causal genetic controlling component (X)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C6AEBE9-ED35-D7F2-03F0-F034BA5092EC}"/>
              </a:ext>
            </a:extLst>
          </p:cNvPr>
          <p:cNvGrpSpPr/>
          <p:nvPr/>
        </p:nvGrpSpPr>
        <p:grpSpPr>
          <a:xfrm>
            <a:off x="3418865" y="1559515"/>
            <a:ext cx="1133644" cy="3186973"/>
            <a:chOff x="5580401" y="3503379"/>
            <a:chExt cx="1133644" cy="3186973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2D20D07-24AF-BC8B-3267-A2673BC52FC9}"/>
                </a:ext>
              </a:extLst>
            </p:cNvPr>
            <p:cNvSpPr txBox="1"/>
            <p:nvPr/>
          </p:nvSpPr>
          <p:spPr>
            <a:xfrm>
              <a:off x="5580401" y="6351798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>
                  <a:solidFill>
                    <a:srgbClr val="000000"/>
                  </a:solidFill>
                </a:rPr>
                <a:t>Phenotype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72929FF2-F6EC-CB9B-FBA2-E8685110B6D6}"/>
                </a:ext>
              </a:extLst>
            </p:cNvPr>
            <p:cNvSpPr/>
            <p:nvPr/>
          </p:nvSpPr>
          <p:spPr>
            <a:xfrm>
              <a:off x="5945300" y="3743687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361665E7-5F5E-EF14-2F58-048EEA743328}"/>
                </a:ext>
              </a:extLst>
            </p:cNvPr>
            <p:cNvSpPr/>
            <p:nvPr/>
          </p:nvSpPr>
          <p:spPr>
            <a:xfrm>
              <a:off x="5945300" y="4472819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A9445B50-C2CA-C1A0-2AB1-35F8AC0133F0}"/>
                </a:ext>
              </a:extLst>
            </p:cNvPr>
            <p:cNvSpPr/>
            <p:nvPr/>
          </p:nvSpPr>
          <p:spPr>
            <a:xfrm>
              <a:off x="5945300" y="4108253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  <a:endParaRPr lang="en-US" dirty="0">
                <a:solidFill>
                  <a:srgbClr val="0077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612EA1E-F0C5-EF12-E16B-A27498D37721}"/>
                </a:ext>
              </a:extLst>
            </p:cNvPr>
            <p:cNvSpPr/>
            <p:nvPr/>
          </p:nvSpPr>
          <p:spPr>
            <a:xfrm>
              <a:off x="5945300" y="4837385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61826765-D449-1D28-5F48-56BCC0F97566}"/>
                </a:ext>
              </a:extLst>
            </p:cNvPr>
            <p:cNvSpPr/>
            <p:nvPr/>
          </p:nvSpPr>
          <p:spPr>
            <a:xfrm>
              <a:off x="5945300" y="5566517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67AE2F91-205A-FE01-4DA5-9ABF4FB6A83C}"/>
                </a:ext>
              </a:extLst>
            </p:cNvPr>
            <p:cNvSpPr/>
            <p:nvPr/>
          </p:nvSpPr>
          <p:spPr>
            <a:xfrm>
              <a:off x="5945300" y="5201951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  <a:endParaRPr lang="en-US" dirty="0">
                <a:solidFill>
                  <a:srgbClr val="0077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E6C4840E-79EA-5D33-0564-A7E2D79EB7D3}"/>
                </a:ext>
              </a:extLst>
            </p:cNvPr>
            <p:cNvSpPr/>
            <p:nvPr/>
          </p:nvSpPr>
          <p:spPr>
            <a:xfrm>
              <a:off x="5945300" y="5931084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20783BE-5F4B-43AA-A415-939F046441D7}"/>
                </a:ext>
              </a:extLst>
            </p:cNvPr>
            <p:cNvSpPr txBox="1"/>
            <p:nvPr/>
          </p:nvSpPr>
          <p:spPr>
            <a:xfrm>
              <a:off x="5929948" y="3503379"/>
              <a:ext cx="3538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700"/>
                  </a:solidFill>
                  <a:latin typeface="Optima"/>
                  <a:cs typeface="Optima"/>
                </a:rPr>
                <a:t>X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1BF1E493-E2B0-AA1D-0461-32C9833DB030}"/>
              </a:ext>
            </a:extLst>
          </p:cNvPr>
          <p:cNvGrpSpPr/>
          <p:nvPr/>
        </p:nvGrpSpPr>
        <p:grpSpPr>
          <a:xfrm>
            <a:off x="4623070" y="2204380"/>
            <a:ext cx="1672253" cy="1230291"/>
            <a:chOff x="6610840" y="4217968"/>
            <a:chExt cx="1672253" cy="1230291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AAC51BE6-CBE0-77E1-E7EE-CDE9D7F48031}"/>
                </a:ext>
              </a:extLst>
            </p:cNvPr>
            <p:cNvSpPr txBox="1"/>
            <p:nvPr/>
          </p:nvSpPr>
          <p:spPr>
            <a:xfrm>
              <a:off x="6890589" y="4863484"/>
              <a:ext cx="131959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A B </a:t>
              </a:r>
              <a:r>
                <a:rPr lang="en-US" sz="3200" dirty="0">
                  <a:solidFill>
                    <a:srgbClr val="007700"/>
                  </a:solidFill>
                  <a:latin typeface="Optima"/>
                  <a:cs typeface="Optima"/>
                </a:rPr>
                <a:t>X</a:t>
              </a:r>
              <a:r>
                <a:rPr lang="en-US" dirty="0">
                  <a:latin typeface="Optima"/>
                  <a:cs typeface="Optima"/>
                </a:rPr>
                <a:t> C D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CFEB46F2-338E-6A19-DFEA-D5D2B25A229F}"/>
                </a:ext>
              </a:extLst>
            </p:cNvPr>
            <p:cNvSpPr txBox="1"/>
            <p:nvPr/>
          </p:nvSpPr>
          <p:spPr>
            <a:xfrm>
              <a:off x="6610840" y="4217968"/>
              <a:ext cx="16722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Mapping result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99AB8228-8CB3-7F41-438E-9414D760522C}"/>
              </a:ext>
            </a:extLst>
          </p:cNvPr>
          <p:cNvGrpSpPr/>
          <p:nvPr/>
        </p:nvGrpSpPr>
        <p:grpSpPr>
          <a:xfrm>
            <a:off x="378760" y="1111631"/>
            <a:ext cx="2887134" cy="3103462"/>
            <a:chOff x="2366531" y="3125220"/>
            <a:chExt cx="2887134" cy="3103462"/>
          </a:xfrm>
        </p:grpSpPr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37B85BF9-4F86-5136-9885-FE33833DDCE7}"/>
                </a:ext>
              </a:extLst>
            </p:cNvPr>
            <p:cNvSpPr/>
            <p:nvPr/>
          </p:nvSpPr>
          <p:spPr>
            <a:xfrm>
              <a:off x="2366531" y="4284014"/>
              <a:ext cx="2887133" cy="11853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ounded Rectangle 48">
              <a:extLst>
                <a:ext uri="{FF2B5EF4-FFF2-40B4-BE49-F238E27FC236}">
                  <a16:creationId xmlns:a16="http://schemas.microsoft.com/office/drawing/2014/main" id="{21073018-D4FB-AD24-B77E-27823A74C122}"/>
                </a:ext>
              </a:extLst>
            </p:cNvPr>
            <p:cNvSpPr/>
            <p:nvPr/>
          </p:nvSpPr>
          <p:spPr>
            <a:xfrm>
              <a:off x="2366531" y="3920465"/>
              <a:ext cx="2887133" cy="11853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01364B7-F336-6840-9D3E-7112295602A3}"/>
                </a:ext>
              </a:extLst>
            </p:cNvPr>
            <p:cNvGrpSpPr/>
            <p:nvPr/>
          </p:nvGrpSpPr>
          <p:grpSpPr>
            <a:xfrm>
              <a:off x="2366531" y="5026125"/>
              <a:ext cx="2887133" cy="119605"/>
              <a:chOff x="5528733" y="2791016"/>
              <a:chExt cx="2887133" cy="119605"/>
            </a:xfrm>
          </p:grpSpPr>
          <p:sp>
            <p:nvSpPr>
              <p:cNvPr id="52" name="Rounded Rectangle 51">
                <a:extLst>
                  <a:ext uri="{FF2B5EF4-FFF2-40B4-BE49-F238E27FC236}">
                    <a16:creationId xmlns:a16="http://schemas.microsoft.com/office/drawing/2014/main" id="{13F70154-09B7-633D-AA7C-7C72EBA05F16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2353742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ounded Rectangle 52">
                <a:extLst>
                  <a:ext uri="{FF2B5EF4-FFF2-40B4-BE49-F238E27FC236}">
                    <a16:creationId xmlns:a16="http://schemas.microsoft.com/office/drawing/2014/main" id="{FB86D345-05A0-BE98-939B-1D31D4C5EF0A}"/>
                  </a:ext>
                </a:extLst>
              </p:cNvPr>
              <p:cNvSpPr/>
              <p:nvPr/>
            </p:nvSpPr>
            <p:spPr>
              <a:xfrm>
                <a:off x="7772400" y="2791016"/>
                <a:ext cx="643466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4FBC73D2-59C7-6CDF-443C-C79D3B0E0E55}"/>
                </a:ext>
              </a:extLst>
            </p:cNvPr>
            <p:cNvGrpSpPr/>
            <p:nvPr/>
          </p:nvGrpSpPr>
          <p:grpSpPr>
            <a:xfrm>
              <a:off x="2366531" y="4662576"/>
              <a:ext cx="2887133" cy="118533"/>
              <a:chOff x="5528733" y="2580422"/>
              <a:chExt cx="2887133" cy="118533"/>
            </a:xfrm>
          </p:grpSpPr>
          <p:sp>
            <p:nvSpPr>
              <p:cNvPr id="55" name="Rounded Rectangle 54">
                <a:extLst>
                  <a:ext uri="{FF2B5EF4-FFF2-40B4-BE49-F238E27FC236}">
                    <a16:creationId xmlns:a16="http://schemas.microsoft.com/office/drawing/2014/main" id="{5CAE4909-622C-0680-4F97-AAB2A7A8C0A2}"/>
                  </a:ext>
                </a:extLst>
              </p:cNvPr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ounded Rectangle 56">
                <a:extLst>
                  <a:ext uri="{FF2B5EF4-FFF2-40B4-BE49-F238E27FC236}">
                    <a16:creationId xmlns:a16="http://schemas.microsoft.com/office/drawing/2014/main" id="{9CD2A680-D2CF-1057-DF0D-3E5CAED97DE4}"/>
                  </a:ext>
                </a:extLst>
              </p:cNvPr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56A6FF22-3898-60E4-C4F5-899EFFFAAF3E}"/>
                </a:ext>
              </a:extLst>
            </p:cNvPr>
            <p:cNvGrpSpPr/>
            <p:nvPr/>
          </p:nvGrpSpPr>
          <p:grpSpPr>
            <a:xfrm>
              <a:off x="2366531" y="5405759"/>
              <a:ext cx="2887133" cy="118533"/>
              <a:chOff x="5528733" y="2580422"/>
              <a:chExt cx="2887133" cy="118533"/>
            </a:xfrm>
          </p:grpSpPr>
          <p:sp>
            <p:nvSpPr>
              <p:cNvPr id="64" name="Rounded Rectangle 63">
                <a:extLst>
                  <a:ext uri="{FF2B5EF4-FFF2-40B4-BE49-F238E27FC236}">
                    <a16:creationId xmlns:a16="http://schemas.microsoft.com/office/drawing/2014/main" id="{AFA5F36B-A752-410C-4B04-2BF0608ADF67}"/>
                  </a:ext>
                </a:extLst>
              </p:cNvPr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>
                <a:extLst>
                  <a:ext uri="{FF2B5EF4-FFF2-40B4-BE49-F238E27FC236}">
                    <a16:creationId xmlns:a16="http://schemas.microsoft.com/office/drawing/2014/main" id="{7C4D352F-A9EE-0F0A-0D11-72BDBD012D29}"/>
                  </a:ext>
                </a:extLst>
              </p:cNvPr>
              <p:cNvSpPr/>
              <p:nvPr/>
            </p:nvSpPr>
            <p:spPr>
              <a:xfrm>
                <a:off x="7151841" y="2580422"/>
                <a:ext cx="1264025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DEBA0F19-59E4-44A2-2763-D03D3670756C}"/>
                </a:ext>
              </a:extLst>
            </p:cNvPr>
            <p:cNvGrpSpPr/>
            <p:nvPr/>
          </p:nvGrpSpPr>
          <p:grpSpPr>
            <a:xfrm>
              <a:off x="2366532" y="5769308"/>
              <a:ext cx="2887133" cy="117471"/>
              <a:chOff x="5528733" y="2791016"/>
              <a:chExt cx="2353742" cy="118533"/>
            </a:xfrm>
          </p:grpSpPr>
          <p:sp>
            <p:nvSpPr>
              <p:cNvPr id="68" name="Rounded Rectangle 67">
                <a:extLst>
                  <a:ext uri="{FF2B5EF4-FFF2-40B4-BE49-F238E27FC236}">
                    <a16:creationId xmlns:a16="http://schemas.microsoft.com/office/drawing/2014/main" id="{BD7B1DA9-34CC-3434-33D8-A48D4F18AFD0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2353742" cy="117461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ounded Rectangle 68">
                <a:extLst>
                  <a:ext uri="{FF2B5EF4-FFF2-40B4-BE49-F238E27FC236}">
                    <a16:creationId xmlns:a16="http://schemas.microsoft.com/office/drawing/2014/main" id="{80878AD5-EBBE-863F-6A50-D9A6764603E8}"/>
                  </a:ext>
                </a:extLst>
              </p:cNvPr>
              <p:cNvSpPr/>
              <p:nvPr/>
            </p:nvSpPr>
            <p:spPr>
              <a:xfrm>
                <a:off x="5528733" y="2791016"/>
                <a:ext cx="643466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26E3B2DA-3321-FB70-3F0A-54B30E898C9C}"/>
                </a:ext>
              </a:extLst>
            </p:cNvPr>
            <p:cNvGrpSpPr/>
            <p:nvPr/>
          </p:nvGrpSpPr>
          <p:grpSpPr>
            <a:xfrm>
              <a:off x="2366531" y="6110149"/>
              <a:ext cx="2887134" cy="118533"/>
              <a:chOff x="5528733" y="2791016"/>
              <a:chExt cx="2887134" cy="118533"/>
            </a:xfrm>
          </p:grpSpPr>
          <p:sp>
            <p:nvSpPr>
              <p:cNvPr id="71" name="Rounded Rectangle 70">
                <a:extLst>
                  <a:ext uri="{FF2B5EF4-FFF2-40B4-BE49-F238E27FC236}">
                    <a16:creationId xmlns:a16="http://schemas.microsoft.com/office/drawing/2014/main" id="{A14113F1-338E-810F-9C5E-FDA6A76B2986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986362" cy="117461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>
                <a:extLst>
                  <a:ext uri="{FF2B5EF4-FFF2-40B4-BE49-F238E27FC236}">
                    <a16:creationId xmlns:a16="http://schemas.microsoft.com/office/drawing/2014/main" id="{E9D34A71-686C-D753-BF25-63E7A4C8A55F}"/>
                  </a:ext>
                </a:extLst>
              </p:cNvPr>
              <p:cNvSpPr/>
              <p:nvPr/>
            </p:nvSpPr>
            <p:spPr>
              <a:xfrm>
                <a:off x="6447359" y="2791016"/>
                <a:ext cx="1968508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4CEC691D-5F03-C15A-7549-D5A17FDFD431}"/>
                </a:ext>
              </a:extLst>
            </p:cNvPr>
            <p:cNvSpPr txBox="1"/>
            <p:nvPr/>
          </p:nvSpPr>
          <p:spPr>
            <a:xfrm>
              <a:off x="2797364" y="3125220"/>
              <a:ext cx="19867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pPr algn="ctr"/>
              <a:r>
                <a:rPr lang="en-US" dirty="0"/>
                <a:t>Mapping population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A423F6F-3E80-FFEB-DFDD-2628ACBE100A}"/>
              </a:ext>
            </a:extLst>
          </p:cNvPr>
          <p:cNvGrpSpPr/>
          <p:nvPr/>
        </p:nvGrpSpPr>
        <p:grpSpPr>
          <a:xfrm>
            <a:off x="688026" y="1476258"/>
            <a:ext cx="2417501" cy="3182069"/>
            <a:chOff x="2675796" y="3489846"/>
            <a:chExt cx="2417501" cy="3182069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8B0B0124-DA42-8EF2-48B1-A06B4E716339}"/>
                </a:ext>
              </a:extLst>
            </p:cNvPr>
            <p:cNvSpPr txBox="1"/>
            <p:nvPr/>
          </p:nvSpPr>
          <p:spPr>
            <a:xfrm>
              <a:off x="3269041" y="6333361"/>
              <a:ext cx="10626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>
                  <a:solidFill>
                    <a:srgbClr val="000000"/>
                  </a:solidFill>
                </a:rPr>
                <a:t>Genotype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E3DF14D7-750B-9D4E-DD56-B5B4F2B3CCAE}"/>
                </a:ext>
              </a:extLst>
            </p:cNvPr>
            <p:cNvSpPr txBox="1"/>
            <p:nvPr/>
          </p:nvSpPr>
          <p:spPr>
            <a:xfrm>
              <a:off x="2675796" y="3489846"/>
              <a:ext cx="2417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A      B           C       D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57DA9032-CCD8-82C6-2500-B7B1CB38994F}"/>
                </a:ext>
              </a:extLst>
            </p:cNvPr>
            <p:cNvSpPr txBox="1"/>
            <p:nvPr/>
          </p:nvSpPr>
          <p:spPr>
            <a:xfrm>
              <a:off x="2706903" y="3761600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1     1          1       1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D6CAB829-4AD4-268B-9305-B20EEF563595}"/>
                </a:ext>
              </a:extLst>
            </p:cNvPr>
            <p:cNvSpPr txBox="1"/>
            <p:nvPr/>
          </p:nvSpPr>
          <p:spPr>
            <a:xfrm>
              <a:off x="2706903" y="4125226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0     0          0       0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A80C9DAF-1CCD-6821-64DC-D2EC4945C821}"/>
                </a:ext>
              </a:extLst>
            </p:cNvPr>
            <p:cNvSpPr txBox="1"/>
            <p:nvPr/>
          </p:nvSpPr>
          <p:spPr>
            <a:xfrm>
              <a:off x="2706903" y="4488852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1     1          1       0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142262A6-15AD-D8F8-713D-D8FA52B4635E}"/>
                </a:ext>
              </a:extLst>
            </p:cNvPr>
            <p:cNvSpPr txBox="1"/>
            <p:nvPr/>
          </p:nvSpPr>
          <p:spPr>
            <a:xfrm>
              <a:off x="2706903" y="4859534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0     0          0       1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C4085C8C-FD62-49AC-ADE4-9726F4C8A65B}"/>
                </a:ext>
              </a:extLst>
            </p:cNvPr>
            <p:cNvSpPr txBox="1"/>
            <p:nvPr/>
          </p:nvSpPr>
          <p:spPr>
            <a:xfrm>
              <a:off x="2706903" y="5237272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1     1          0       0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8A111336-380A-8F5A-7A40-9BD75E665F5A}"/>
                </a:ext>
              </a:extLst>
            </p:cNvPr>
            <p:cNvSpPr txBox="1"/>
            <p:nvPr/>
          </p:nvSpPr>
          <p:spPr>
            <a:xfrm>
              <a:off x="2706903" y="5600898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1     0          0       0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647FE464-D840-483E-42DF-1D2E752D900F}"/>
                </a:ext>
              </a:extLst>
            </p:cNvPr>
            <p:cNvSpPr txBox="1"/>
            <p:nvPr/>
          </p:nvSpPr>
          <p:spPr>
            <a:xfrm>
              <a:off x="2706903" y="5943354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0     1          1       1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DA8F827-D2A7-45CF-F355-B2462037816F}"/>
              </a:ext>
            </a:extLst>
          </p:cNvPr>
          <p:cNvGrpSpPr/>
          <p:nvPr/>
        </p:nvGrpSpPr>
        <p:grpSpPr>
          <a:xfrm>
            <a:off x="1712165" y="1873813"/>
            <a:ext cx="118534" cy="2370320"/>
            <a:chOff x="531912" y="3824453"/>
            <a:chExt cx="118534" cy="2370320"/>
          </a:xfrm>
        </p:grpSpPr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4EFCCF8E-0989-A23D-E904-5EEF8BF324A2}"/>
                </a:ext>
              </a:extLst>
            </p:cNvPr>
            <p:cNvSpPr/>
            <p:nvPr/>
          </p:nvSpPr>
          <p:spPr>
            <a:xfrm>
              <a:off x="531912" y="3824453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6371A967-5FA5-6FA1-9836-C2E80224D6B0}"/>
                </a:ext>
              </a:extLst>
            </p:cNvPr>
            <p:cNvSpPr/>
            <p:nvPr/>
          </p:nvSpPr>
          <p:spPr>
            <a:xfrm>
              <a:off x="531912" y="4573620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E8D8FF57-239D-6084-7640-3D5815D5AE5C}"/>
                </a:ext>
              </a:extLst>
            </p:cNvPr>
            <p:cNvSpPr/>
            <p:nvPr/>
          </p:nvSpPr>
          <p:spPr>
            <a:xfrm>
              <a:off x="531912" y="5316803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2CB94DB3-4786-DA9A-50D2-8753290BA91E}"/>
                </a:ext>
              </a:extLst>
            </p:cNvPr>
            <p:cNvSpPr/>
            <p:nvPr/>
          </p:nvSpPr>
          <p:spPr>
            <a:xfrm>
              <a:off x="531912" y="6017933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8791946E-BADB-CD2A-032F-4EC88D66BD88}"/>
              </a:ext>
            </a:extLst>
          </p:cNvPr>
          <p:cNvGrpSpPr/>
          <p:nvPr/>
        </p:nvGrpSpPr>
        <p:grpSpPr>
          <a:xfrm>
            <a:off x="6833931" y="1559515"/>
            <a:ext cx="1133644" cy="3186973"/>
            <a:chOff x="5580401" y="3503379"/>
            <a:chExt cx="1133644" cy="3186973"/>
          </a:xfrm>
        </p:grpSpPr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632A94C1-2251-8D52-853C-7611315155B7}"/>
                </a:ext>
              </a:extLst>
            </p:cNvPr>
            <p:cNvSpPr txBox="1"/>
            <p:nvPr/>
          </p:nvSpPr>
          <p:spPr>
            <a:xfrm>
              <a:off x="5580401" y="6351798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>
                  <a:solidFill>
                    <a:srgbClr val="000000"/>
                  </a:solidFill>
                </a:rPr>
                <a:t>Phenotype</a:t>
              </a:r>
            </a:p>
          </p:txBody>
        </p:sp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B9415E46-8FE8-8CE6-FEF9-B24AF54AFFA4}"/>
                </a:ext>
              </a:extLst>
            </p:cNvPr>
            <p:cNvSpPr/>
            <p:nvPr/>
          </p:nvSpPr>
          <p:spPr>
            <a:xfrm>
              <a:off x="5945300" y="3743687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35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ADB7EFF7-1647-7937-0E34-E0B2F9A7BD83}"/>
                </a:ext>
              </a:extLst>
            </p:cNvPr>
            <p:cNvSpPr/>
            <p:nvPr/>
          </p:nvSpPr>
          <p:spPr>
            <a:xfrm>
              <a:off x="5945300" y="4472819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24</a:t>
              </a: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E85BEF92-9D86-66F3-70AC-371B63D63290}"/>
                </a:ext>
              </a:extLst>
            </p:cNvPr>
            <p:cNvSpPr/>
            <p:nvPr/>
          </p:nvSpPr>
          <p:spPr>
            <a:xfrm>
              <a:off x="5945300" y="4108253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ea typeface="ＭＳ Ｐゴシック" charset="-128"/>
                  <a:cs typeface="ＭＳ Ｐゴシック" charset="-128"/>
                </a:rPr>
                <a:t>3</a:t>
              </a: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B3820CB7-E654-F903-3B98-AD2D2B407838}"/>
                </a:ext>
              </a:extLst>
            </p:cNvPr>
            <p:cNvSpPr/>
            <p:nvPr/>
          </p:nvSpPr>
          <p:spPr>
            <a:xfrm>
              <a:off x="5945300" y="4837385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12</a:t>
              </a: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86CE1558-0F5C-9716-9CB9-438618307094}"/>
                </a:ext>
              </a:extLst>
            </p:cNvPr>
            <p:cNvSpPr/>
            <p:nvPr/>
          </p:nvSpPr>
          <p:spPr>
            <a:xfrm>
              <a:off x="5945300" y="5566517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18</a:t>
              </a: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0BF1A874-4BE5-6AF3-9DA3-FF92D632ECCE}"/>
                </a:ext>
              </a:extLst>
            </p:cNvPr>
            <p:cNvSpPr/>
            <p:nvPr/>
          </p:nvSpPr>
          <p:spPr>
            <a:xfrm>
              <a:off x="5945300" y="5201951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45</a:t>
              </a:r>
              <a:endParaRPr lang="en-US" dirty="0">
                <a:solidFill>
                  <a:srgbClr val="0077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93C90369-DC60-0781-C693-A3A8947ABB3F}"/>
                </a:ext>
              </a:extLst>
            </p:cNvPr>
            <p:cNvSpPr/>
            <p:nvPr/>
          </p:nvSpPr>
          <p:spPr>
            <a:xfrm>
              <a:off x="5945300" y="5931084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20</a:t>
              </a:r>
            </a:p>
          </p:txBody>
        </p:sp>
        <p:sp>
          <p:nvSpPr>
            <p:cNvPr id="118" name="TextBox 117">
              <a:extLst>
                <a:ext uri="{FF2B5EF4-FFF2-40B4-BE49-F238E27FC236}">
                  <a16:creationId xmlns:a16="http://schemas.microsoft.com/office/drawing/2014/main" id="{4E336339-ADF8-C7EE-D3B0-B8FB5BBE0B66}"/>
                </a:ext>
              </a:extLst>
            </p:cNvPr>
            <p:cNvSpPr txBox="1"/>
            <p:nvPr/>
          </p:nvSpPr>
          <p:spPr>
            <a:xfrm>
              <a:off x="5970699" y="3503379"/>
              <a:ext cx="4920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7700"/>
                  </a:solidFill>
                  <a:latin typeface="Optima"/>
                  <a:cs typeface="Optima"/>
                </a:rPr>
                <a:t>X’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9E4FC44-9CBA-4A98-603A-E71BD087E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638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67234</TotalTime>
  <Words>2158</Words>
  <Application>Microsoft Macintosh PowerPoint</Application>
  <PresentationFormat>On-screen Show (16:9)</PresentationFormat>
  <Paragraphs>455</Paragraphs>
  <Slides>40</Slides>
  <Notes>21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50" baseType="lpstr">
      <vt:lpstr>ＭＳ Ｐゴシック</vt:lpstr>
      <vt:lpstr>Söhne</vt:lpstr>
      <vt:lpstr>Arial</vt:lpstr>
      <vt:lpstr>Calibri</vt:lpstr>
      <vt:lpstr>Courier</vt:lpstr>
      <vt:lpstr>Helvetica</vt:lpstr>
      <vt:lpstr>Optima</vt:lpstr>
      <vt:lpstr>Times New Roman</vt:lpstr>
      <vt:lpstr>Office Theme</vt:lpstr>
      <vt:lpstr>Equation</vt:lpstr>
      <vt:lpstr>QTL mapping and GWAS  Bioinformatics Applications (PLPTH813)</vt:lpstr>
      <vt:lpstr>Outline</vt:lpstr>
      <vt:lpstr>What is the goal to perform QTL or GWAS?</vt:lpstr>
      <vt:lpstr>QTL mapping</vt:lpstr>
      <vt:lpstr>Sequencing technology is an excellent tool to genotype many loci in parallel</vt:lpstr>
      <vt:lpstr>Phenotyping</vt:lpstr>
      <vt:lpstr>Mapping populations</vt:lpstr>
      <vt:lpstr>Mapping a causal genetic controlling component (X)</vt:lpstr>
      <vt:lpstr>Mapping a causal genetic controlling component (X)</vt:lpstr>
      <vt:lpstr>Approach 1: t-test or ANOVA</vt:lpstr>
      <vt:lpstr>Approach 2: Interval mapping (IM)</vt:lpstr>
      <vt:lpstr>Interval mapping – estimate genotypes</vt:lpstr>
      <vt:lpstr>Genetic linkage map</vt:lpstr>
      <vt:lpstr>Mapping function</vt:lpstr>
      <vt:lpstr>Interval mapping – estimate genotypes</vt:lpstr>
      <vt:lpstr>Estimate likelihood of a QTL model</vt:lpstr>
      <vt:lpstr>LOD (logarithm of the odds)</vt:lpstr>
      <vt:lpstr>PowerPoint Presentation</vt:lpstr>
      <vt:lpstr>Permutation tests to infer a LOD threshold</vt:lpstr>
      <vt:lpstr>Question</vt:lpstr>
      <vt:lpstr>Genome-wide association study (GWAS)</vt:lpstr>
      <vt:lpstr>GWAS inputs</vt:lpstr>
      <vt:lpstr>Mapping populations</vt:lpstr>
      <vt:lpstr>Marker and causal variants</vt:lpstr>
      <vt:lpstr>Linkage disequilibrium (LD)</vt:lpstr>
      <vt:lpstr>Linkage disequilibrium (LD)</vt:lpstr>
      <vt:lpstr>Genotyping data and filtering</vt:lpstr>
      <vt:lpstr>Statistical test for each genomic variant (e.g., SNP)</vt:lpstr>
      <vt:lpstr>Spurious associations</vt:lpstr>
      <vt:lpstr>Population structure (Q)</vt:lpstr>
      <vt:lpstr>Q + K model explains more phenotypic variants</vt:lpstr>
      <vt:lpstr>quantile-quantile (Q-Q) p-value plot</vt:lpstr>
      <vt:lpstr>Mixed linear model (Q+K MLM)</vt:lpstr>
      <vt:lpstr>GWAS w/o accounting for population structure</vt:lpstr>
      <vt:lpstr>Manhattan plot</vt:lpstr>
      <vt:lpstr>GWAS p-value threshold</vt:lpstr>
      <vt:lpstr>k-mer GWAS</vt:lpstr>
      <vt:lpstr>SHORT k-mer markers represent a wide range of genomic variants</vt:lpstr>
      <vt:lpstr>PowerPoint Presentation</vt:lpstr>
      <vt:lpstr>Comparison between QTL and GWAS</vt:lpstr>
    </vt:vector>
  </TitlesOfParts>
  <Company>ksu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Lei</dc:creator>
  <cp:lastModifiedBy>Sanzhen Liu</cp:lastModifiedBy>
  <cp:revision>359</cp:revision>
  <dcterms:created xsi:type="dcterms:W3CDTF">2015-03-09T02:12:47Z</dcterms:created>
  <dcterms:modified xsi:type="dcterms:W3CDTF">2025-03-25T14:39:12Z</dcterms:modified>
</cp:coreProperties>
</file>

<file path=docProps/thumbnail.jpeg>
</file>